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4660"/>
  </p:normalViewPr>
  <p:slideViewPr>
    <p:cSldViewPr>
      <p:cViewPr varScale="1">
        <p:scale>
          <a:sx n="83" d="100"/>
          <a:sy n="83" d="100"/>
        </p:scale>
        <p:origin x="-146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70F346-6691-426B-A60E-0606920CAB0B}"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0F346-6691-426B-A60E-0606920CAB0B}"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0F346-6691-426B-A60E-0606920CAB0B}"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atin typeface="Arial" pitchFamily="34" charset="0"/>
                <a:cs typeface="Arial" pitchFamily="34" charset="0"/>
              </a:defRPr>
            </a:lvl1pPr>
            <a:lvl2pPr>
              <a:defRPr sz="2000">
                <a:latin typeface="Arial" pitchFamily="34" charset="0"/>
                <a:cs typeface="Arial" pitchFamily="34" charset="0"/>
              </a:defRPr>
            </a:lvl2pPr>
            <a:lvl3pPr>
              <a:defRPr sz="1900">
                <a:latin typeface="Arial" pitchFamily="34" charset="0"/>
                <a:cs typeface="Arial"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970F346-6691-426B-A60E-0606920CAB0B}"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70F346-6691-426B-A60E-0606920CAB0B}"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70F346-6691-426B-A60E-0606920CAB0B}"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70F346-6691-426B-A60E-0606920CAB0B}" type="datetimeFigureOut">
              <a:rPr lang="en-US" smtClean="0"/>
              <a:t>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70F346-6691-426B-A60E-0606920CAB0B}" type="datetimeFigureOut">
              <a:rPr lang="en-US" smtClean="0"/>
              <a:t>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0F346-6691-426B-A60E-0606920CAB0B}" type="datetimeFigureOut">
              <a:rPr lang="en-US" smtClean="0"/>
              <a:t>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0F346-6691-426B-A60E-0606920CAB0B}"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0F346-6691-426B-A60E-0606920CAB0B}"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489BA-AF9A-4294-B5F5-9C741770A71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70F346-6691-426B-A60E-0606920CAB0B}" type="datetimeFigureOut">
              <a:rPr lang="en-US" smtClean="0"/>
              <a:t>2/18/2024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489BA-AF9A-4294-B5F5-9C741770A71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b="1" dirty="0" smtClean="0">
                <a:latin typeface="Arial" pitchFamily="34" charset="0"/>
                <a:cs typeface="Arial" pitchFamily="34" charset="0"/>
              </a:rPr>
              <a:t>Clinical and laboratory characteristics of patients with viral hepatitis and HIV, oral manifestations</a:t>
            </a:r>
            <a:endParaRPr lang="en-US" sz="3200" b="1" dirty="0">
              <a:latin typeface="Arial" pitchFamily="34" charset="0"/>
              <a:cs typeface="Arial" pitchFamily="34" charset="0"/>
            </a:endParaRPr>
          </a:p>
        </p:txBody>
      </p:sp>
      <p:sp>
        <p:nvSpPr>
          <p:cNvPr id="3" name="Subtitle 2"/>
          <p:cNvSpPr>
            <a:spLocks noGrp="1"/>
          </p:cNvSpPr>
          <p:nvPr>
            <p:ph type="subTitle" idx="1"/>
          </p:nvPr>
        </p:nvSpPr>
        <p:spPr>
          <a:xfrm>
            <a:off x="1403648" y="4221088"/>
            <a:ext cx="6400800" cy="1752600"/>
          </a:xfrm>
        </p:spPr>
        <p:txBody>
          <a:bodyPr>
            <a:normAutofit fontScale="92500" lnSpcReduction="20000"/>
          </a:bodyPr>
          <a:lstStyle/>
          <a:p>
            <a:r>
              <a:rPr lang="en-US" sz="3000" b="1" dirty="0" err="1" smtClean="0">
                <a:solidFill>
                  <a:schemeClr val="tx1"/>
                </a:solidFill>
                <a:latin typeface="Arial" pitchFamily="34" charset="0"/>
                <a:cs typeface="Arial" pitchFamily="34" charset="0"/>
              </a:rPr>
              <a:t>Interprofessional</a:t>
            </a:r>
            <a:r>
              <a:rPr lang="en-US" sz="3000" b="1" dirty="0" smtClean="0">
                <a:solidFill>
                  <a:schemeClr val="tx1"/>
                </a:solidFill>
                <a:latin typeface="Arial" pitchFamily="34" charset="0"/>
                <a:cs typeface="Arial" pitchFamily="34" charset="0"/>
              </a:rPr>
              <a:t> education</a:t>
            </a:r>
            <a:endParaRPr lang="sr-Latn-RS" sz="3000" b="1" dirty="0" smtClean="0">
              <a:solidFill>
                <a:schemeClr val="tx1"/>
              </a:solidFill>
              <a:latin typeface="Arial" pitchFamily="34" charset="0"/>
              <a:cs typeface="Arial" pitchFamily="34" charset="0"/>
            </a:endParaRPr>
          </a:p>
          <a:p>
            <a:endParaRPr lang="sr-Latn-RS" sz="2800" dirty="0" smtClean="0">
              <a:solidFill>
                <a:schemeClr val="tx1"/>
              </a:solidFill>
              <a:latin typeface="Arial" pitchFamily="34" charset="0"/>
              <a:cs typeface="Arial" pitchFamily="34" charset="0"/>
            </a:endParaRPr>
          </a:p>
          <a:p>
            <a:r>
              <a:rPr lang="en-US" sz="2800" dirty="0" smtClean="0">
                <a:solidFill>
                  <a:schemeClr val="tx1"/>
                </a:solidFill>
                <a:latin typeface="Arial" pitchFamily="34" charset="0"/>
                <a:cs typeface="Arial" pitchFamily="34" charset="0"/>
              </a:rPr>
              <a:t>14</a:t>
            </a:r>
            <a:r>
              <a:rPr lang="en-US" sz="2800" baseline="30000" dirty="0" smtClean="0">
                <a:solidFill>
                  <a:schemeClr val="tx1"/>
                </a:solidFill>
                <a:latin typeface="Arial" pitchFamily="34" charset="0"/>
                <a:cs typeface="Arial" pitchFamily="34" charset="0"/>
              </a:rPr>
              <a:t>th</a:t>
            </a:r>
            <a:r>
              <a:rPr lang="en-US" sz="2800" dirty="0" smtClean="0">
                <a:solidFill>
                  <a:schemeClr val="tx1"/>
                </a:solidFill>
                <a:latin typeface="Arial" pitchFamily="34" charset="0"/>
                <a:cs typeface="Arial" pitchFamily="34" charset="0"/>
              </a:rPr>
              <a:t> week</a:t>
            </a:r>
            <a:endParaRPr lang="sr-Latn-RS" sz="2800" dirty="0" smtClean="0">
              <a:solidFill>
                <a:schemeClr val="tx1"/>
              </a:solidFill>
              <a:latin typeface="Arial" pitchFamily="34" charset="0"/>
              <a:cs typeface="Arial" pitchFamily="34" charset="0"/>
            </a:endParaRPr>
          </a:p>
          <a:p>
            <a:r>
              <a:rPr lang="en-US" sz="2800" dirty="0" smtClean="0">
                <a:solidFill>
                  <a:schemeClr val="tx1"/>
                </a:solidFill>
                <a:latin typeface="Arial" pitchFamily="34" charset="0"/>
                <a:cs typeface="Arial" pitchFamily="34" charset="0"/>
              </a:rPr>
              <a:t>Asst. </a:t>
            </a:r>
            <a:r>
              <a:rPr lang="sr-Latn-RS" sz="2800" dirty="0" smtClean="0">
                <a:solidFill>
                  <a:schemeClr val="tx1"/>
                </a:solidFill>
                <a:latin typeface="Arial" pitchFamily="34" charset="0"/>
                <a:cs typeface="Arial" pitchFamily="34" charset="0"/>
              </a:rPr>
              <a:t>PhD </a:t>
            </a:r>
            <a:r>
              <a:rPr lang="en-US" sz="2800" dirty="0" smtClean="0">
                <a:solidFill>
                  <a:schemeClr val="tx1"/>
                </a:solidFill>
                <a:latin typeface="Arial" pitchFamily="34" charset="0"/>
                <a:cs typeface="Arial" pitchFamily="34" charset="0"/>
              </a:rPr>
              <a:t>Katarina </a:t>
            </a:r>
            <a:r>
              <a:rPr lang="en-US" sz="2800" dirty="0" err="1" smtClean="0">
                <a:solidFill>
                  <a:schemeClr val="tx1"/>
                </a:solidFill>
                <a:latin typeface="Arial" pitchFamily="34" charset="0"/>
                <a:cs typeface="Arial" pitchFamily="34" charset="0"/>
              </a:rPr>
              <a:t>Mihajlovi</a:t>
            </a:r>
            <a:r>
              <a:rPr lang="sr-Latn-RS" sz="2800" dirty="0">
                <a:solidFill>
                  <a:schemeClr val="tx1"/>
                </a:solidFill>
                <a:latin typeface="Arial" pitchFamily="34" charset="0"/>
                <a:cs typeface="Arial" pitchFamily="34" charset="0"/>
              </a:rPr>
              <a:t>c</a:t>
            </a:r>
            <a:endParaRPr lang="en-US" sz="2800" dirty="0">
              <a:solidFill>
                <a:schemeClr val="tx1"/>
              </a:solidFill>
              <a:latin typeface="Arial" pitchFamily="34" charset="0"/>
              <a:cs typeface="Arial" pitchFamily="34" charset="0"/>
            </a:endParaRPr>
          </a:p>
        </p:txBody>
      </p:sp>
      <p:pic>
        <p:nvPicPr>
          <p:cNvPr id="4" name="Picture 2" descr="D:\Users\Katarina\Desktop\KATEDRA ZA KLINICKU FARMACIJU\Nastava na engleskom\grb.png"/>
          <p:cNvPicPr>
            <a:picLocks noChangeAspect="1" noChangeArrowheads="1"/>
          </p:cNvPicPr>
          <p:nvPr/>
        </p:nvPicPr>
        <p:blipFill>
          <a:blip r:embed="rId2" cstate="print"/>
          <a:srcRect/>
          <a:stretch>
            <a:fillRect/>
          </a:stretch>
        </p:blipFill>
        <p:spPr bwMode="auto">
          <a:xfrm>
            <a:off x="1979712" y="116632"/>
            <a:ext cx="5265737" cy="9144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smtClean="0"/>
              <a:t>during administration of </a:t>
            </a:r>
            <a:r>
              <a:rPr lang="en-US" dirty="0" err="1" smtClean="0"/>
              <a:t>tenofovir</a:t>
            </a:r>
            <a:r>
              <a:rPr lang="en-US" dirty="0" smtClean="0"/>
              <a:t>, </a:t>
            </a:r>
            <a:r>
              <a:rPr lang="sr-Latn-RS" dirty="0" smtClean="0"/>
              <a:t>K</a:t>
            </a:r>
            <a:r>
              <a:rPr lang="en-US" dirty="0" smtClean="0"/>
              <a:t>I, increased </a:t>
            </a:r>
            <a:r>
              <a:rPr lang="en-US" dirty="0" err="1" smtClean="0"/>
              <a:t>creatinine</a:t>
            </a:r>
            <a:r>
              <a:rPr lang="en-US" dirty="0" smtClean="0"/>
              <a:t> value, </a:t>
            </a:r>
            <a:r>
              <a:rPr lang="en-US" dirty="0" err="1" smtClean="0"/>
              <a:t>hypophosphatemia</a:t>
            </a:r>
            <a:r>
              <a:rPr lang="en-US" dirty="0" smtClean="0"/>
              <a:t> and proximal </a:t>
            </a:r>
            <a:r>
              <a:rPr lang="en-US" dirty="0" err="1" smtClean="0"/>
              <a:t>tubulopathy</a:t>
            </a:r>
            <a:r>
              <a:rPr lang="en-US" dirty="0" smtClean="0"/>
              <a:t> may occur, and kidney function should be controlled (</a:t>
            </a:r>
            <a:r>
              <a:rPr lang="en-US" dirty="0" err="1" smtClean="0"/>
              <a:t>creatinine</a:t>
            </a:r>
            <a:r>
              <a:rPr lang="en-US" dirty="0" smtClean="0"/>
              <a:t> clearance and phosphates in the serum)</a:t>
            </a:r>
            <a:endParaRPr lang="sr-Latn-RS" dirty="0" smtClean="0"/>
          </a:p>
          <a:p>
            <a:pPr lvl="1"/>
            <a:r>
              <a:rPr lang="en-US" dirty="0" smtClean="0"/>
              <a:t>a decrease in bone mineral density of the hip and spine may also occur, and other therapeutic regimens should be considered in patients with osteoporosis because of the high risk of bone fractures</a:t>
            </a:r>
            <a:endParaRPr lang="sr-Latn-RS" dirty="0" smtClean="0"/>
          </a:p>
          <a:p>
            <a:pPr lvl="1"/>
            <a:endParaRPr lang="sr-Latn-RS" dirty="0"/>
          </a:p>
          <a:p>
            <a:r>
              <a:rPr lang="en-US" dirty="0" smtClean="0"/>
              <a:t>The recommended dose is 245 mg orally once a day, with a high-fat meal, for better bioavailability.</a:t>
            </a:r>
            <a:endParaRPr lang="en-US" dirty="0"/>
          </a:p>
        </p:txBody>
      </p:sp>
      <p:sp>
        <p:nvSpPr>
          <p:cNvPr id="4" name="Title 1"/>
          <p:cNvSpPr>
            <a:spLocks noGrp="1"/>
          </p:cNvSpPr>
          <p:nvPr>
            <p:ph type="title"/>
          </p:nvPr>
        </p:nvSpPr>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tenofo</a:t>
            </a:r>
            <a:r>
              <a:rPr lang="en-US" sz="2400" i="1" dirty="0" err="1" smtClean="0"/>
              <a:t>vir</a:t>
            </a:r>
            <a:r>
              <a:rPr lang="en-US" sz="2400" i="1" dirty="0" smtClean="0"/>
              <a:t> </a:t>
            </a:r>
            <a:endParaRPr lang="en-US" sz="24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Adverse effects:</a:t>
            </a:r>
            <a:endParaRPr lang="sr-Latn-RS" dirty="0" smtClean="0"/>
          </a:p>
          <a:p>
            <a:pPr lvl="1"/>
            <a:r>
              <a:rPr lang="en-US" dirty="0" smtClean="0"/>
              <a:t>diarrhea, vomiting, nausea, headache, abdominal pain, rash, fatigue</a:t>
            </a:r>
            <a:endParaRPr lang="sr-Latn-RS" dirty="0" smtClean="0"/>
          </a:p>
          <a:p>
            <a:pPr lvl="1"/>
            <a:r>
              <a:rPr lang="en-US" dirty="0" smtClean="0"/>
              <a:t>increased values of </a:t>
            </a:r>
            <a:r>
              <a:rPr lang="en-US" dirty="0" err="1" smtClean="0"/>
              <a:t>transaminases</a:t>
            </a:r>
            <a:endParaRPr lang="sr-Latn-RS" dirty="0" smtClean="0"/>
          </a:p>
          <a:p>
            <a:pPr lvl="1"/>
            <a:r>
              <a:rPr lang="en-US" dirty="0" smtClean="0"/>
              <a:t>rarely:</a:t>
            </a:r>
            <a:endParaRPr lang="sr-Latn-RS" dirty="0" smtClean="0"/>
          </a:p>
          <a:p>
            <a:pPr lvl="2"/>
            <a:r>
              <a:rPr lang="en-US" dirty="0" smtClean="0"/>
              <a:t>impaired renal function, bone abnormality with fractures, lactic acidosis and pancreatitis</a:t>
            </a:r>
            <a:endParaRPr lang="sr-Latn-RS" dirty="0" smtClean="0"/>
          </a:p>
          <a:p>
            <a:pPr lvl="1"/>
            <a:r>
              <a:rPr lang="en-US" dirty="0" smtClean="0"/>
              <a:t>simultaneous use with </a:t>
            </a:r>
            <a:r>
              <a:rPr lang="en-US" dirty="0" err="1" smtClean="0"/>
              <a:t>didanosine</a:t>
            </a:r>
            <a:r>
              <a:rPr lang="en-US" dirty="0" smtClean="0"/>
              <a:t> is not recommended, as it may increase the possibility of side effects</a:t>
            </a:r>
            <a:endParaRPr lang="en-US" dirty="0"/>
          </a:p>
        </p:txBody>
      </p:sp>
      <p:sp>
        <p:nvSpPr>
          <p:cNvPr id="4" name="Title 1"/>
          <p:cNvSpPr>
            <a:spLocks noGrp="1"/>
          </p:cNvSpPr>
          <p:nvPr>
            <p:ph type="title"/>
          </p:nvPr>
        </p:nvSpPr>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tenofo</a:t>
            </a:r>
            <a:r>
              <a:rPr lang="en-US" sz="2400" i="1" dirty="0" err="1" smtClean="0"/>
              <a:t>vir</a:t>
            </a:r>
            <a:r>
              <a:rPr lang="en-US" sz="2400" i="1" dirty="0" smtClean="0"/>
              <a:t> </a:t>
            </a:r>
            <a:endParaRPr lang="en-US" sz="24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Second-line drugs of choice:</a:t>
            </a:r>
            <a:endParaRPr lang="sr-Latn-RS" dirty="0" smtClean="0"/>
          </a:p>
          <a:p>
            <a:pPr lvl="1"/>
            <a:r>
              <a:rPr lang="sr-Latn-RS" dirty="0" err="1"/>
              <a:t>l</a:t>
            </a:r>
            <a:r>
              <a:rPr lang="en-US" dirty="0" err="1" smtClean="0"/>
              <a:t>amivudine</a:t>
            </a:r>
            <a:endParaRPr lang="sr-Latn-RS" dirty="0"/>
          </a:p>
          <a:p>
            <a:pPr lvl="1"/>
            <a:r>
              <a:rPr lang="sr-Latn-RS" dirty="0" smtClean="0"/>
              <a:t>a</a:t>
            </a:r>
            <a:r>
              <a:rPr lang="en-US" dirty="0" err="1" smtClean="0"/>
              <a:t>defovir</a:t>
            </a:r>
            <a:endParaRPr lang="sr-Latn-RS" dirty="0" smtClean="0"/>
          </a:p>
          <a:p>
            <a:r>
              <a:rPr lang="en-US" dirty="0" smtClean="0"/>
              <a:t>They are used less often due to lower efficiency and frequent resistance.</a:t>
            </a:r>
            <a:endParaRPr lang="sr-Latn-RS" dirty="0" smtClean="0"/>
          </a:p>
          <a:p>
            <a:endParaRPr lang="sr-Latn-RS" dirty="0"/>
          </a:p>
          <a:p>
            <a:r>
              <a:rPr lang="en-US" dirty="0" err="1" smtClean="0">
                <a:solidFill>
                  <a:srgbClr val="FF0000"/>
                </a:solidFill>
              </a:rPr>
              <a:t>Lamivudine</a:t>
            </a:r>
            <a:r>
              <a:rPr lang="en-US" dirty="0" smtClean="0"/>
              <a:t> is a </a:t>
            </a:r>
            <a:r>
              <a:rPr lang="en-US" dirty="0" err="1" smtClean="0"/>
              <a:t>cytidine</a:t>
            </a:r>
            <a:r>
              <a:rPr lang="en-US" dirty="0" smtClean="0"/>
              <a:t> analog that inhibits HBV DNA polymerase.</a:t>
            </a:r>
            <a:endParaRPr lang="sr-Latn-RS" dirty="0" smtClean="0"/>
          </a:p>
          <a:p>
            <a:r>
              <a:rPr lang="en-US" dirty="0" smtClean="0"/>
              <a:t>Adverse effects:</a:t>
            </a:r>
            <a:endParaRPr lang="sr-Latn-RS" dirty="0" smtClean="0"/>
          </a:p>
          <a:p>
            <a:pPr lvl="1"/>
            <a:r>
              <a:rPr lang="en-US" dirty="0" smtClean="0"/>
              <a:t>causes various degrees of mitochondrial damage, manifested by anemia, </a:t>
            </a:r>
            <a:r>
              <a:rPr lang="en-US" dirty="0" err="1" smtClean="0"/>
              <a:t>neutropenia</a:t>
            </a:r>
            <a:r>
              <a:rPr lang="en-US" dirty="0" smtClean="0"/>
              <a:t>, metabolic and neurological disorders</a:t>
            </a:r>
            <a:endParaRPr lang="sr-Latn-RS" dirty="0" smtClean="0"/>
          </a:p>
          <a:p>
            <a:pPr lvl="1"/>
            <a:r>
              <a:rPr lang="en-US" dirty="0" smtClean="0"/>
              <a:t>increase in serum ALT, </a:t>
            </a:r>
            <a:r>
              <a:rPr lang="en-US" dirty="0" err="1" smtClean="0"/>
              <a:t>creatine</a:t>
            </a:r>
            <a:r>
              <a:rPr lang="en-US" dirty="0" smtClean="0"/>
              <a:t> </a:t>
            </a:r>
            <a:r>
              <a:rPr lang="en-US" dirty="0" err="1" smtClean="0"/>
              <a:t>kinase</a:t>
            </a:r>
            <a:r>
              <a:rPr lang="en-US" dirty="0" smtClean="0"/>
              <a:t> and lipase values</a:t>
            </a:r>
            <a:endParaRPr lang="sr-Latn-RS" dirty="0" smtClean="0"/>
          </a:p>
          <a:p>
            <a:pPr lvl="1"/>
            <a:r>
              <a:rPr lang="en-US" dirty="0" smtClean="0"/>
              <a:t>rash, itching, </a:t>
            </a:r>
            <a:r>
              <a:rPr lang="en-US" dirty="0" err="1" smtClean="0"/>
              <a:t>myalgia</a:t>
            </a:r>
            <a:r>
              <a:rPr lang="en-US" dirty="0" smtClean="0"/>
              <a:t>, muscle cramps</a:t>
            </a:r>
            <a:endParaRPr lang="en-US" dirty="0"/>
          </a:p>
        </p:txBody>
      </p:sp>
      <p:sp>
        <p:nvSpPr>
          <p:cNvPr id="4" name="Title 1"/>
          <p:cNvSpPr>
            <a:spLocks noGrp="1"/>
          </p:cNvSpPr>
          <p:nvPr>
            <p:ph type="title"/>
          </p:nvPr>
        </p:nvSpPr>
        <p:spPr/>
        <p:txBody>
          <a:bodyPr>
            <a:normAutofit fontScale="90000"/>
          </a:bodyPr>
          <a:lstStyle/>
          <a:p>
            <a:r>
              <a:rPr lang="en-US" sz="3100" dirty="0" smtClean="0"/>
              <a:t>Treatment of HBV infection</a:t>
            </a:r>
            <a:r>
              <a:rPr lang="sr-Latn-RS" dirty="0" smtClean="0"/>
              <a:t/>
            </a:r>
            <a:br>
              <a:rPr lang="sr-Latn-RS" dirty="0" smtClean="0"/>
            </a:br>
            <a:r>
              <a:rPr lang="en-US" dirty="0" smtClean="0"/>
              <a:t> </a:t>
            </a:r>
            <a:r>
              <a:rPr lang="sr-Latn-RS" dirty="0" smtClean="0"/>
              <a:t>                                                                   </a:t>
            </a:r>
            <a:r>
              <a:rPr lang="sr-Latn-RS" sz="2700" i="1" dirty="0" smtClean="0"/>
              <a:t>lamivudine</a:t>
            </a:r>
            <a:r>
              <a:rPr lang="en-US" sz="2700" i="1" dirty="0" smtClean="0"/>
              <a:t> </a:t>
            </a:r>
            <a:endParaRPr lang="en-US" sz="270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recommended dose is 100 mg once a day.</a:t>
            </a:r>
            <a:endParaRPr lang="sr-Latn-RS" dirty="0" smtClean="0"/>
          </a:p>
          <a:p>
            <a:r>
              <a:rPr lang="en-US" dirty="0" smtClean="0"/>
              <a:t>Bioavailability after oral administration is about 80% (food does not affect the absorption of the drug).</a:t>
            </a:r>
            <a:endParaRPr lang="sr-Latn-RS" dirty="0" smtClean="0"/>
          </a:p>
          <a:p>
            <a:r>
              <a:rPr lang="en-US" dirty="0" err="1" smtClean="0"/>
              <a:t>Lamivudine</a:t>
            </a:r>
            <a:r>
              <a:rPr lang="en-US" dirty="0" smtClean="0"/>
              <a:t> is predominantly eliminated via renal excretion in unchanged form.</a:t>
            </a:r>
            <a:endParaRPr lang="sr-Latn-RS" dirty="0" smtClean="0"/>
          </a:p>
          <a:p>
            <a:r>
              <a:rPr lang="en-US" dirty="0" smtClean="0"/>
              <a:t>The likelihood of drug interactions with </a:t>
            </a:r>
            <a:r>
              <a:rPr lang="en-US" dirty="0" err="1" smtClean="0"/>
              <a:t>lamivudine</a:t>
            </a:r>
            <a:r>
              <a:rPr lang="en-US" dirty="0" smtClean="0"/>
              <a:t> is small due to the small extent of hepatic metabolism (5-10%) and the low degree of binding to plasma proteins.</a:t>
            </a:r>
            <a:endParaRPr lang="sr-Latn-RS" dirty="0" smtClean="0"/>
          </a:p>
          <a:p>
            <a:r>
              <a:rPr lang="en-US" dirty="0" smtClean="0"/>
              <a:t>The half-time of elimination is 5-7 hours.</a:t>
            </a:r>
            <a:endParaRPr lang="sr-Latn-RS" dirty="0" smtClean="0"/>
          </a:p>
          <a:p>
            <a:r>
              <a:rPr lang="en-US" dirty="0" smtClean="0"/>
              <a:t>Serum concentrations of </a:t>
            </a:r>
            <a:r>
              <a:rPr lang="en-US" dirty="0" err="1" smtClean="0"/>
              <a:t>lamivudine</a:t>
            </a:r>
            <a:r>
              <a:rPr lang="en-US" dirty="0" smtClean="0"/>
              <a:t> are increased in patients with moderate to severe impairment of renal function due to reduced renal clearance, and the dose should be reduced in patients with </a:t>
            </a:r>
            <a:r>
              <a:rPr lang="en-US" dirty="0" err="1" smtClean="0"/>
              <a:t>creatinine</a:t>
            </a:r>
            <a:r>
              <a:rPr lang="en-US" dirty="0" smtClean="0"/>
              <a:t> clearance &lt;50 ml/min.</a:t>
            </a:r>
            <a:endParaRPr lang="en-US" dirty="0"/>
          </a:p>
        </p:txBody>
      </p:sp>
      <p:sp>
        <p:nvSpPr>
          <p:cNvPr id="4" name="Title 1"/>
          <p:cNvSpPr>
            <a:spLocks noGrp="1"/>
          </p:cNvSpPr>
          <p:nvPr>
            <p:ph type="title"/>
          </p:nvPr>
        </p:nvSpPr>
        <p:spPr/>
        <p:txBody>
          <a:bodyPr>
            <a:normAutofit fontScale="90000"/>
          </a:bodyPr>
          <a:lstStyle/>
          <a:p>
            <a:r>
              <a:rPr lang="en-US" sz="3100" dirty="0" smtClean="0"/>
              <a:t>Treatment of HBV infection</a:t>
            </a:r>
            <a:r>
              <a:rPr lang="sr-Latn-RS" dirty="0" smtClean="0"/>
              <a:t/>
            </a:r>
            <a:br>
              <a:rPr lang="sr-Latn-RS" dirty="0" smtClean="0"/>
            </a:br>
            <a:r>
              <a:rPr lang="en-US" dirty="0" smtClean="0"/>
              <a:t> </a:t>
            </a:r>
            <a:r>
              <a:rPr lang="sr-Latn-RS" dirty="0" smtClean="0"/>
              <a:t>                                                                   </a:t>
            </a:r>
            <a:r>
              <a:rPr lang="sr-Latn-RS" sz="2700" i="1" dirty="0" smtClean="0"/>
              <a:t>lamivudine</a:t>
            </a:r>
            <a:r>
              <a:rPr lang="en-US" sz="2700" i="1" dirty="0" smtClean="0"/>
              <a:t> </a:t>
            </a:r>
            <a:endParaRPr lang="en-US" sz="27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err="1" smtClean="0"/>
              <a:t>Adefovir</a:t>
            </a:r>
            <a:r>
              <a:rPr lang="en-US" dirty="0" smtClean="0"/>
              <a:t> is an acyclic nucleotide analogue of adenosine </a:t>
            </a:r>
            <a:r>
              <a:rPr lang="en-US" dirty="0" err="1" smtClean="0"/>
              <a:t>monophosphate</a:t>
            </a:r>
            <a:r>
              <a:rPr lang="en-US" dirty="0" smtClean="0"/>
              <a:t> that inhibits viral DNA polymerase.</a:t>
            </a:r>
            <a:endParaRPr lang="sr-Latn-RS" dirty="0" smtClean="0"/>
          </a:p>
          <a:p>
            <a:r>
              <a:rPr lang="en-US" dirty="0" smtClean="0"/>
              <a:t>It is administered orally as a </a:t>
            </a:r>
            <a:r>
              <a:rPr lang="en-US" dirty="0" err="1" smtClean="0"/>
              <a:t>diester</a:t>
            </a:r>
            <a:r>
              <a:rPr lang="en-US" dirty="0" smtClean="0"/>
              <a:t> </a:t>
            </a:r>
            <a:r>
              <a:rPr lang="en-US" dirty="0" err="1" smtClean="0"/>
              <a:t>prodrug</a:t>
            </a:r>
            <a:r>
              <a:rPr lang="en-US" dirty="0" smtClean="0"/>
              <a:t>, </a:t>
            </a:r>
            <a:r>
              <a:rPr lang="en-US" dirty="0" err="1" smtClean="0"/>
              <a:t>adefovir</a:t>
            </a:r>
            <a:r>
              <a:rPr lang="en-US" dirty="0" smtClean="0"/>
              <a:t> </a:t>
            </a:r>
            <a:r>
              <a:rPr lang="en-US" dirty="0" err="1" smtClean="0"/>
              <a:t>dipivoxil</a:t>
            </a:r>
            <a:r>
              <a:rPr lang="en-US" dirty="0" smtClean="0"/>
              <a:t>, which is </a:t>
            </a:r>
            <a:r>
              <a:rPr lang="en-US" dirty="0" err="1" smtClean="0"/>
              <a:t>phosphorylated</a:t>
            </a:r>
            <a:r>
              <a:rPr lang="en-US" dirty="0" smtClean="0"/>
              <a:t> into the active metabolite </a:t>
            </a:r>
            <a:r>
              <a:rPr lang="en-US" dirty="0" err="1" smtClean="0"/>
              <a:t>adefovir</a:t>
            </a:r>
            <a:r>
              <a:rPr lang="en-US" dirty="0" smtClean="0"/>
              <a:t> </a:t>
            </a:r>
            <a:r>
              <a:rPr lang="en-US" dirty="0" err="1" smtClean="0"/>
              <a:t>diphosphate</a:t>
            </a:r>
            <a:r>
              <a:rPr lang="en-US" dirty="0" smtClean="0"/>
              <a:t> by the action of cellular </a:t>
            </a:r>
            <a:r>
              <a:rPr lang="en-US" dirty="0" err="1" smtClean="0"/>
              <a:t>kinases</a:t>
            </a:r>
            <a:r>
              <a:rPr lang="en-US" dirty="0" smtClean="0"/>
              <a:t>.</a:t>
            </a:r>
            <a:endParaRPr lang="sr-Latn-RS" dirty="0" smtClean="0"/>
          </a:p>
          <a:p>
            <a:r>
              <a:rPr lang="en-US" dirty="0" smtClean="0"/>
              <a:t>The combination of </a:t>
            </a:r>
            <a:r>
              <a:rPr lang="en-US" dirty="0" err="1" smtClean="0"/>
              <a:t>adefovir</a:t>
            </a:r>
            <a:r>
              <a:rPr lang="en-US" dirty="0" smtClean="0"/>
              <a:t> with </a:t>
            </a:r>
            <a:r>
              <a:rPr lang="en-US" dirty="0" err="1" smtClean="0"/>
              <a:t>lamivudine</a:t>
            </a:r>
            <a:r>
              <a:rPr lang="en-US" dirty="0" smtClean="0"/>
              <a:t> shows a synergistic effect against HBV.</a:t>
            </a:r>
            <a:endParaRPr lang="sr-Latn-RS" dirty="0" smtClean="0"/>
          </a:p>
          <a:p>
            <a:r>
              <a:rPr lang="en-US" dirty="0" smtClean="0"/>
              <a:t>Bioavailability is about 60% after an oral dose of 10 mg.</a:t>
            </a:r>
            <a:endParaRPr lang="sr-Latn-RS" dirty="0" smtClean="0"/>
          </a:p>
          <a:p>
            <a:r>
              <a:rPr lang="en-US" dirty="0" smtClean="0"/>
              <a:t>Adverse effects:</a:t>
            </a:r>
            <a:endParaRPr lang="sr-Latn-RS" dirty="0"/>
          </a:p>
          <a:p>
            <a:pPr lvl="1"/>
            <a:r>
              <a:rPr lang="en-US" dirty="0" smtClean="0"/>
              <a:t>kidney damage</a:t>
            </a:r>
            <a:endParaRPr lang="sr-Latn-RS" dirty="0" smtClean="0"/>
          </a:p>
          <a:p>
            <a:pPr lvl="1"/>
            <a:r>
              <a:rPr lang="en-US" dirty="0" smtClean="0"/>
              <a:t>asthenia, headache, fever, increased cough, nausea, vomiting, diarrhea</a:t>
            </a:r>
            <a:endParaRPr lang="sr-Latn-RS" dirty="0" smtClean="0"/>
          </a:p>
          <a:p>
            <a:pPr lvl="1"/>
            <a:r>
              <a:rPr lang="en-US" dirty="0" smtClean="0"/>
              <a:t>worsening of hepatitis after discontinuation of the drug</a:t>
            </a:r>
            <a:endParaRPr lang="en-US" dirty="0"/>
          </a:p>
        </p:txBody>
      </p:sp>
      <p:sp>
        <p:nvSpPr>
          <p:cNvPr id="4" name="Title 1"/>
          <p:cNvSpPr>
            <a:spLocks noGrp="1"/>
          </p:cNvSpPr>
          <p:nvPr>
            <p:ph type="title"/>
          </p:nvPr>
        </p:nvSpPr>
        <p:spPr/>
        <p:txBody>
          <a:bodyPr>
            <a:normAutofit/>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adefovir</a:t>
            </a:r>
            <a:r>
              <a:rPr lang="en-US" sz="2400" i="1" dirty="0" smtClean="0"/>
              <a:t> </a:t>
            </a:r>
            <a:endParaRPr lang="en-US" sz="24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 of HBV infection</a:t>
            </a:r>
            <a:endParaRPr lang="en-US" dirty="0"/>
          </a:p>
        </p:txBody>
      </p:sp>
      <p:sp>
        <p:nvSpPr>
          <p:cNvPr id="3" name="Content Placeholder 2"/>
          <p:cNvSpPr>
            <a:spLocks noGrp="1"/>
          </p:cNvSpPr>
          <p:nvPr>
            <p:ph idx="1"/>
          </p:nvPr>
        </p:nvSpPr>
        <p:spPr/>
        <p:txBody>
          <a:bodyPr>
            <a:normAutofit fontScale="92500"/>
          </a:bodyPr>
          <a:lstStyle/>
          <a:p>
            <a:r>
              <a:rPr lang="en-US" dirty="0" smtClean="0"/>
              <a:t>Hepatitis B prevention:</a:t>
            </a:r>
            <a:endParaRPr lang="sr-Latn-RS" dirty="0" smtClean="0"/>
          </a:p>
          <a:p>
            <a:pPr lvl="1"/>
            <a:r>
              <a:rPr lang="en-US" dirty="0" smtClean="0"/>
              <a:t>passive (application of protective anti-HBs antibodies)</a:t>
            </a:r>
            <a:endParaRPr lang="sr-Latn-RS" dirty="0" smtClean="0"/>
          </a:p>
          <a:p>
            <a:pPr lvl="1"/>
            <a:r>
              <a:rPr lang="en-US" dirty="0" smtClean="0"/>
              <a:t>active (vaccine with specific surface antigen, </a:t>
            </a:r>
            <a:r>
              <a:rPr lang="en-US" dirty="0" err="1" smtClean="0"/>
              <a:t>HBsAg</a:t>
            </a:r>
            <a:r>
              <a:rPr lang="en-US" dirty="0" smtClean="0"/>
              <a:t>)</a:t>
            </a:r>
            <a:endParaRPr lang="sr-Latn-RS" dirty="0" smtClean="0"/>
          </a:p>
          <a:p>
            <a:pPr lvl="1"/>
            <a:r>
              <a:rPr lang="en-US" dirty="0" smtClean="0"/>
              <a:t>combined (application of passive and active protection)</a:t>
            </a:r>
            <a:endParaRPr lang="sr-Latn-RS" dirty="0" smtClean="0"/>
          </a:p>
          <a:p>
            <a:pPr lvl="1">
              <a:buNone/>
            </a:pPr>
            <a:endParaRPr lang="sr-Latn-RS" dirty="0" smtClean="0"/>
          </a:p>
          <a:p>
            <a:r>
              <a:rPr lang="en-US" dirty="0" smtClean="0"/>
              <a:t>The vaccine is given to adults in 3 doses (at 0, 1 and 6 months after the first intramuscular injection).</a:t>
            </a:r>
            <a:endParaRPr lang="sr-Latn-RS" dirty="0" smtClean="0"/>
          </a:p>
          <a:p>
            <a:r>
              <a:rPr lang="en-US" dirty="0" smtClean="0"/>
              <a:t>The dose of the vaccine for adults is 20 µg, and for infants 10 µg.</a:t>
            </a:r>
            <a:endParaRPr lang="sr-Latn-RS" dirty="0" smtClean="0"/>
          </a:p>
          <a:p>
            <a:r>
              <a:rPr lang="sr-Latn-RS" dirty="0" smtClean="0"/>
              <a:t>Persons </a:t>
            </a:r>
            <a:r>
              <a:rPr lang="en-US" dirty="0" smtClean="0"/>
              <a:t>with weakened immunity receive a higher dose of the vaccine (40 µg), which is given in 4 doses (at 0, 1, 2 and 12 months).</a:t>
            </a:r>
            <a:endParaRPr lang="sr-Latn-RS" dirty="0" smtClean="0"/>
          </a:p>
          <a:p>
            <a:r>
              <a:rPr lang="en-US" dirty="0" smtClean="0"/>
              <a:t>A vaccinated person is considered protected if the level of anti-HBs antibodies in the serum is above 10 IU/ml after the third dose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Hepatitis C virus (HCV) infection therapy</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treatment of chronic HCV infection, a combination of </a:t>
            </a:r>
            <a:r>
              <a:rPr lang="en-US" dirty="0" err="1" smtClean="0"/>
              <a:t>pegylated</a:t>
            </a:r>
            <a:r>
              <a:rPr lang="en-US" dirty="0" smtClean="0"/>
              <a:t> interferon alfa-2a/2b and </a:t>
            </a:r>
            <a:r>
              <a:rPr lang="en-US" dirty="0" err="1" smtClean="0"/>
              <a:t>ribavirin</a:t>
            </a:r>
            <a:r>
              <a:rPr lang="en-US" dirty="0" smtClean="0"/>
              <a:t> was previously more commonly used, however, this treatment leads to permanent elimination of the virus in only 50% of patients with genotype 1 and 4 and 80% of patients with genotype 2 and 3.</a:t>
            </a:r>
            <a:endParaRPr lang="sr-Latn-RS" dirty="0" smtClean="0"/>
          </a:p>
          <a:p>
            <a:r>
              <a:rPr lang="en-US" dirty="0" smtClean="0"/>
              <a:t>Today, very effective per </a:t>
            </a:r>
            <a:r>
              <a:rPr lang="en-US" dirty="0" err="1" smtClean="0"/>
              <a:t>os</a:t>
            </a:r>
            <a:r>
              <a:rPr lang="en-US" dirty="0" smtClean="0"/>
              <a:t> drugs are available, which are used in fixed combinations and which can completely cure almost all patients after 3 months of therapy.</a:t>
            </a:r>
            <a:endParaRPr lang="sr-Latn-RS" dirty="0" smtClean="0"/>
          </a:p>
          <a:p>
            <a:r>
              <a:rPr lang="en-US" dirty="0" smtClean="0"/>
              <a:t>The choice of therapy is influenced by:</a:t>
            </a:r>
            <a:endParaRPr lang="sr-Latn-RS" dirty="0" smtClean="0"/>
          </a:p>
          <a:p>
            <a:pPr lvl="1"/>
            <a:r>
              <a:rPr lang="en-US" dirty="0" smtClean="0"/>
              <a:t>virus genotype (genotyping is based on the difference of nucleotides of the NS5 region of the virus; there are 6 types (1-6) and 3 subtypes (a, b, </a:t>
            </a:r>
            <a:r>
              <a:rPr lang="sr-Latn-RS" dirty="0" smtClean="0"/>
              <a:t>c</a:t>
            </a:r>
            <a:r>
              <a:rPr lang="en-US" dirty="0" smtClean="0"/>
              <a:t>))</a:t>
            </a:r>
            <a:endParaRPr lang="sr-Latn-RS" dirty="0" smtClean="0"/>
          </a:p>
          <a:p>
            <a:pPr lvl="1"/>
            <a:r>
              <a:rPr lang="en-US" dirty="0" smtClean="0"/>
              <a:t>concentration of viral particles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HCV infection</a:t>
            </a:r>
            <a:endParaRPr lang="en-US" dirty="0"/>
          </a:p>
        </p:txBody>
      </p:sp>
      <p:sp>
        <p:nvSpPr>
          <p:cNvPr id="3" name="Content Placeholder 2"/>
          <p:cNvSpPr>
            <a:spLocks noGrp="1"/>
          </p:cNvSpPr>
          <p:nvPr>
            <p:ph idx="1"/>
          </p:nvPr>
        </p:nvSpPr>
        <p:spPr/>
        <p:txBody>
          <a:bodyPr/>
          <a:lstStyle/>
          <a:p>
            <a:r>
              <a:rPr lang="en-US" dirty="0" smtClean="0"/>
              <a:t>Fixed combinations of </a:t>
            </a:r>
            <a:r>
              <a:rPr lang="en-US" dirty="0" err="1" smtClean="0"/>
              <a:t>antivirals</a:t>
            </a:r>
            <a:r>
              <a:rPr lang="en-US" dirty="0" smtClean="0"/>
              <a:t>:</a:t>
            </a:r>
            <a:endParaRPr lang="sr-Latn-RS" dirty="0" smtClean="0"/>
          </a:p>
          <a:p>
            <a:pPr lvl="1"/>
            <a:r>
              <a:rPr lang="en-US" dirty="0" err="1" smtClean="0"/>
              <a:t>sofosbuvir</a:t>
            </a:r>
            <a:r>
              <a:rPr lang="en-US" dirty="0" smtClean="0"/>
              <a:t> and </a:t>
            </a:r>
            <a:r>
              <a:rPr lang="en-US" dirty="0" err="1" smtClean="0"/>
              <a:t>velpatasvir</a:t>
            </a:r>
            <a:endParaRPr lang="sr-Latn-RS" dirty="0" smtClean="0"/>
          </a:p>
          <a:p>
            <a:pPr lvl="1"/>
            <a:r>
              <a:rPr lang="en-US" dirty="0" err="1" smtClean="0"/>
              <a:t>sofosbuvir</a:t>
            </a:r>
            <a:r>
              <a:rPr lang="en-US" dirty="0" smtClean="0"/>
              <a:t> and </a:t>
            </a:r>
            <a:r>
              <a:rPr lang="en-US" dirty="0" err="1" smtClean="0"/>
              <a:t>daclatasvir</a:t>
            </a:r>
            <a:endParaRPr lang="sr-Latn-RS" dirty="0" smtClean="0"/>
          </a:p>
          <a:p>
            <a:pPr lvl="1"/>
            <a:r>
              <a:rPr lang="en-US" dirty="0" err="1" smtClean="0"/>
              <a:t>sofosbuvir</a:t>
            </a:r>
            <a:r>
              <a:rPr lang="en-US" dirty="0" smtClean="0"/>
              <a:t> and </a:t>
            </a:r>
            <a:r>
              <a:rPr lang="en-US" dirty="0" err="1" smtClean="0"/>
              <a:t>ledipasvir</a:t>
            </a:r>
            <a:endParaRPr lang="sr-Latn-RS" dirty="0" smtClean="0"/>
          </a:p>
          <a:p>
            <a:pPr lvl="1"/>
            <a:r>
              <a:rPr lang="en-US" dirty="0" err="1" smtClean="0"/>
              <a:t>paritaprevir</a:t>
            </a:r>
            <a:r>
              <a:rPr lang="en-US" dirty="0" smtClean="0"/>
              <a:t>/</a:t>
            </a:r>
            <a:r>
              <a:rPr lang="en-US" dirty="0" err="1" smtClean="0"/>
              <a:t>ritonavir</a:t>
            </a:r>
            <a:r>
              <a:rPr lang="en-US" dirty="0" smtClean="0"/>
              <a:t>/</a:t>
            </a:r>
            <a:r>
              <a:rPr lang="en-US" dirty="0" err="1" smtClean="0"/>
              <a:t>ombitasvir</a:t>
            </a:r>
            <a:r>
              <a:rPr lang="en-US" dirty="0" smtClean="0"/>
              <a:t> + </a:t>
            </a:r>
            <a:r>
              <a:rPr lang="en-US" dirty="0" err="1" smtClean="0"/>
              <a:t>dasabuvir</a:t>
            </a:r>
            <a:endParaRPr lang="sr-Latn-RS" dirty="0" smtClean="0"/>
          </a:p>
          <a:p>
            <a:pPr lvl="1"/>
            <a:r>
              <a:rPr lang="en-US" dirty="0" err="1" smtClean="0"/>
              <a:t>elbasvir</a:t>
            </a:r>
            <a:r>
              <a:rPr lang="en-US" dirty="0" smtClean="0"/>
              <a:t> and </a:t>
            </a:r>
            <a:r>
              <a:rPr lang="en-US" dirty="0" err="1" smtClean="0"/>
              <a:t>grazoprevir</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HCV infection</a:t>
            </a:r>
            <a:r>
              <a:rPr lang="sr-Latn-RS" dirty="0"/>
              <a:t/>
            </a:r>
            <a:br>
              <a:rPr lang="sr-Latn-RS" dirty="0"/>
            </a:br>
            <a:r>
              <a:rPr lang="en-US" dirty="0" smtClean="0"/>
              <a:t> </a:t>
            </a:r>
            <a:r>
              <a:rPr lang="sr-Latn-RS" dirty="0" smtClean="0"/>
              <a:t>                                            </a:t>
            </a:r>
            <a:r>
              <a:rPr lang="sr-Latn-RS" sz="2400" i="1" dirty="0" smtClean="0"/>
              <a:t>s</a:t>
            </a:r>
            <a:r>
              <a:rPr lang="en-US" sz="2400" i="1" dirty="0" err="1" smtClean="0"/>
              <a:t>ofosbuvir</a:t>
            </a:r>
            <a:r>
              <a:rPr lang="en-US" sz="2400" i="1" dirty="0" smtClean="0"/>
              <a:t> and </a:t>
            </a:r>
            <a:r>
              <a:rPr lang="en-US" sz="2400" i="1" dirty="0" err="1" smtClean="0"/>
              <a:t>velpatasvir</a:t>
            </a:r>
            <a:endParaRPr lang="en-US" sz="2400" i="1" dirty="0"/>
          </a:p>
        </p:txBody>
      </p:sp>
      <p:sp>
        <p:nvSpPr>
          <p:cNvPr id="3" name="Content Placeholder 2"/>
          <p:cNvSpPr>
            <a:spLocks noGrp="1"/>
          </p:cNvSpPr>
          <p:nvPr>
            <p:ph idx="1"/>
          </p:nvPr>
        </p:nvSpPr>
        <p:spPr/>
        <p:txBody>
          <a:bodyPr>
            <a:normAutofit fontScale="92500" lnSpcReduction="20000"/>
          </a:bodyPr>
          <a:lstStyle/>
          <a:p>
            <a:r>
              <a:rPr lang="en-US" dirty="0" err="1" smtClean="0">
                <a:solidFill>
                  <a:srgbClr val="FF0000"/>
                </a:solidFill>
              </a:rPr>
              <a:t>Sofosbuvir</a:t>
            </a:r>
            <a:r>
              <a:rPr lang="en-US" dirty="0" smtClean="0">
                <a:solidFill>
                  <a:srgbClr val="FF0000"/>
                </a:solidFill>
              </a:rPr>
              <a:t> (400 mg) and </a:t>
            </a:r>
            <a:r>
              <a:rPr lang="en-US" dirty="0" err="1" smtClean="0">
                <a:solidFill>
                  <a:srgbClr val="FF0000"/>
                </a:solidFill>
              </a:rPr>
              <a:t>velpatasvir</a:t>
            </a:r>
            <a:r>
              <a:rPr lang="en-US" dirty="0" smtClean="0">
                <a:solidFill>
                  <a:srgbClr val="FF0000"/>
                </a:solidFill>
              </a:rPr>
              <a:t> (100 mg) </a:t>
            </a:r>
            <a:r>
              <a:rPr lang="en-US" dirty="0" smtClean="0"/>
              <a:t>are administered for 12 weeks</a:t>
            </a:r>
            <a:endParaRPr lang="sr-Latn-RS" dirty="0" smtClean="0"/>
          </a:p>
          <a:p>
            <a:r>
              <a:rPr lang="en-US" dirty="0" smtClean="0"/>
              <a:t>They act on all HCV genotypes:</a:t>
            </a:r>
            <a:endParaRPr lang="sr-Latn-RS" dirty="0" smtClean="0"/>
          </a:p>
          <a:p>
            <a:pPr lvl="1"/>
            <a:r>
              <a:rPr lang="en-US" dirty="0" err="1" smtClean="0"/>
              <a:t>sofosbuvir</a:t>
            </a:r>
            <a:r>
              <a:rPr lang="en-US" dirty="0" smtClean="0"/>
              <a:t> inhibits NS5B RNA polymerase</a:t>
            </a:r>
            <a:endParaRPr lang="sr-Latn-RS" dirty="0" smtClean="0"/>
          </a:p>
          <a:p>
            <a:pPr lvl="1"/>
            <a:r>
              <a:rPr lang="en-US" dirty="0" err="1" smtClean="0"/>
              <a:t>velpatasvir</a:t>
            </a:r>
            <a:r>
              <a:rPr lang="en-US" dirty="0" smtClean="0"/>
              <a:t> inhibits NS5</a:t>
            </a:r>
            <a:endParaRPr lang="sr-Latn-RS" dirty="0" smtClean="0"/>
          </a:p>
          <a:p>
            <a:r>
              <a:rPr lang="en-US" dirty="0" smtClean="0"/>
              <a:t>It is not necessary to reduce the dose in patients with impaired kidney and liver function.</a:t>
            </a:r>
            <a:endParaRPr lang="sr-Latn-RS" dirty="0" smtClean="0"/>
          </a:p>
          <a:p>
            <a:r>
              <a:rPr lang="en-US" dirty="0" smtClean="0"/>
              <a:t>Interactions:</a:t>
            </a:r>
            <a:endParaRPr lang="sr-Latn-RS" dirty="0" smtClean="0"/>
          </a:p>
          <a:p>
            <a:pPr lvl="1"/>
            <a:r>
              <a:rPr lang="en-US" dirty="0" smtClean="0"/>
              <a:t>do not use with drugs that are strong inducers of </a:t>
            </a:r>
            <a:r>
              <a:rPr lang="sr-Latn-RS" dirty="0" smtClean="0"/>
              <a:t>P</a:t>
            </a:r>
            <a:r>
              <a:rPr lang="en-US" dirty="0" smtClean="0"/>
              <a:t>-glycoprotein and/or </a:t>
            </a:r>
            <a:r>
              <a:rPr lang="en-US" dirty="0" err="1" smtClean="0"/>
              <a:t>cytochrome</a:t>
            </a:r>
            <a:r>
              <a:rPr lang="en-US" dirty="0" smtClean="0"/>
              <a:t> </a:t>
            </a:r>
            <a:r>
              <a:rPr lang="sr-Latn-RS" dirty="0" smtClean="0"/>
              <a:t>P</a:t>
            </a:r>
            <a:r>
              <a:rPr lang="en-US" dirty="0" smtClean="0"/>
              <a:t>450 (</a:t>
            </a:r>
            <a:r>
              <a:rPr lang="en-US" dirty="0" err="1" smtClean="0"/>
              <a:t>carbamazepine</a:t>
            </a:r>
            <a:r>
              <a:rPr lang="en-US" dirty="0" smtClean="0"/>
              <a:t>, </a:t>
            </a:r>
            <a:r>
              <a:rPr lang="en-US" dirty="0" err="1" smtClean="0"/>
              <a:t>phenobarbital</a:t>
            </a:r>
            <a:r>
              <a:rPr lang="en-US" dirty="0" smtClean="0"/>
              <a:t>, </a:t>
            </a:r>
            <a:r>
              <a:rPr lang="en-US" dirty="0" err="1" smtClean="0"/>
              <a:t>phenytoin</a:t>
            </a:r>
            <a:r>
              <a:rPr lang="en-US" dirty="0" smtClean="0"/>
              <a:t>, </a:t>
            </a:r>
            <a:r>
              <a:rPr lang="en-US" dirty="0" err="1" smtClean="0"/>
              <a:t>rifampicin</a:t>
            </a:r>
            <a:r>
              <a:rPr lang="en-US" dirty="0" smtClean="0"/>
              <a:t>, </a:t>
            </a:r>
            <a:r>
              <a:rPr lang="en-US" dirty="0" err="1" smtClean="0"/>
              <a:t>rifabutin</a:t>
            </a:r>
            <a:r>
              <a:rPr lang="en-US" dirty="0" smtClean="0"/>
              <a:t>, </a:t>
            </a:r>
            <a:r>
              <a:rPr lang="en-US" i="1" dirty="0" smtClean="0"/>
              <a:t>St. John's </a:t>
            </a:r>
            <a:r>
              <a:rPr lang="en-US" i="1" dirty="0" err="1" smtClean="0"/>
              <a:t>wort</a:t>
            </a:r>
            <a:r>
              <a:rPr lang="en-US" dirty="0" smtClean="0"/>
              <a:t>)</a:t>
            </a:r>
            <a:endParaRPr lang="sr-Latn-RS" dirty="0" smtClean="0"/>
          </a:p>
          <a:p>
            <a:pPr lvl="1"/>
            <a:r>
              <a:rPr lang="en-US" dirty="0" smtClean="0"/>
              <a:t>not to be used with </a:t>
            </a:r>
            <a:r>
              <a:rPr lang="en-US" dirty="0" err="1" smtClean="0"/>
              <a:t>amiodarone</a:t>
            </a:r>
            <a:r>
              <a:rPr lang="en-US" dirty="0" smtClean="0"/>
              <a:t> </a:t>
            </a:r>
            <a:r>
              <a:rPr lang="sr-Latn-RS" dirty="0" smtClean="0"/>
              <a:t>           </a:t>
            </a:r>
            <a:r>
              <a:rPr lang="en-US" dirty="0" smtClean="0"/>
              <a:t>leads to </a:t>
            </a:r>
            <a:r>
              <a:rPr lang="en-US" dirty="0" err="1" smtClean="0"/>
              <a:t>bradycardia</a:t>
            </a:r>
            <a:r>
              <a:rPr lang="en-US" dirty="0" smtClean="0"/>
              <a:t> and heart block</a:t>
            </a:r>
            <a:endParaRPr lang="sr-Latn-RS" dirty="0" smtClean="0"/>
          </a:p>
          <a:p>
            <a:r>
              <a:rPr lang="en-US" dirty="0" smtClean="0"/>
              <a:t>Adverse effects:</a:t>
            </a:r>
            <a:endParaRPr lang="sr-Latn-RS" dirty="0" smtClean="0"/>
          </a:p>
          <a:p>
            <a:pPr lvl="1"/>
            <a:r>
              <a:rPr lang="en-US" dirty="0" smtClean="0"/>
              <a:t>vomiting, rash, </a:t>
            </a:r>
            <a:r>
              <a:rPr lang="en-US" dirty="0" err="1" smtClean="0"/>
              <a:t>angioedema</a:t>
            </a:r>
            <a:endParaRPr lang="en-US" dirty="0"/>
          </a:p>
        </p:txBody>
      </p:sp>
      <p:sp>
        <p:nvSpPr>
          <p:cNvPr id="4" name="Right Arrow 3"/>
          <p:cNvSpPr/>
          <p:nvPr/>
        </p:nvSpPr>
        <p:spPr>
          <a:xfrm>
            <a:off x="4716016" y="4797152"/>
            <a:ext cx="64807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err="1" smtClean="0">
                <a:solidFill>
                  <a:srgbClr val="FF0000"/>
                </a:solidFill>
              </a:rPr>
              <a:t>Sofosbuvir</a:t>
            </a:r>
            <a:r>
              <a:rPr lang="en-US" dirty="0" smtClean="0">
                <a:solidFill>
                  <a:srgbClr val="FF0000"/>
                </a:solidFill>
              </a:rPr>
              <a:t> (400 mg) and </a:t>
            </a:r>
            <a:r>
              <a:rPr lang="en-US" dirty="0" err="1" smtClean="0">
                <a:solidFill>
                  <a:srgbClr val="FF0000"/>
                </a:solidFill>
              </a:rPr>
              <a:t>daclatasvir</a:t>
            </a:r>
            <a:r>
              <a:rPr lang="en-US" dirty="0" smtClean="0">
                <a:solidFill>
                  <a:srgbClr val="FF0000"/>
                </a:solidFill>
              </a:rPr>
              <a:t> (60 mg) </a:t>
            </a:r>
            <a:r>
              <a:rPr lang="en-US" dirty="0" smtClean="0"/>
              <a:t>are administered once daily for 12 weeks.</a:t>
            </a:r>
          </a:p>
          <a:p>
            <a:r>
              <a:rPr lang="en-US" dirty="0" err="1" smtClean="0"/>
              <a:t>Sofosbuvir</a:t>
            </a:r>
            <a:r>
              <a:rPr lang="en-US" dirty="0" smtClean="0"/>
              <a:t> is an NS5B polymerase inhibitor and </a:t>
            </a:r>
            <a:r>
              <a:rPr lang="en-US" dirty="0" err="1" smtClean="0"/>
              <a:t>daclatasvir</a:t>
            </a:r>
            <a:r>
              <a:rPr lang="en-US" dirty="0" smtClean="0"/>
              <a:t> is an NS5A inhibitor.</a:t>
            </a:r>
          </a:p>
          <a:p>
            <a:r>
              <a:rPr lang="en-US" dirty="0" smtClean="0"/>
              <a:t>Adverse effects:</a:t>
            </a:r>
          </a:p>
          <a:p>
            <a:pPr lvl="1"/>
            <a:r>
              <a:rPr lang="en-US" dirty="0"/>
              <a:t>f</a:t>
            </a:r>
            <a:r>
              <a:rPr lang="en-US" dirty="0" smtClean="0"/>
              <a:t>atigue, headache, insomnia, dizziness, GIT disorders, </a:t>
            </a:r>
            <a:r>
              <a:rPr lang="en-US" dirty="0" err="1" smtClean="0"/>
              <a:t>arthralgia</a:t>
            </a:r>
            <a:endParaRPr lang="en-US" dirty="0" smtClean="0"/>
          </a:p>
          <a:p>
            <a:r>
              <a:rPr lang="en-US" dirty="0" smtClean="0"/>
              <a:t>Do not combine with:</a:t>
            </a:r>
          </a:p>
          <a:p>
            <a:pPr lvl="1"/>
            <a:r>
              <a:rPr lang="en-US" dirty="0" err="1" smtClean="0"/>
              <a:t>carbamazepine</a:t>
            </a:r>
            <a:r>
              <a:rPr lang="en-US" dirty="0" smtClean="0"/>
              <a:t>, </a:t>
            </a:r>
            <a:r>
              <a:rPr lang="en-US" dirty="0" err="1" smtClean="0"/>
              <a:t>phenobarbital</a:t>
            </a:r>
            <a:r>
              <a:rPr lang="en-US" dirty="0" smtClean="0"/>
              <a:t>, </a:t>
            </a:r>
            <a:r>
              <a:rPr lang="en-US" dirty="0" err="1" smtClean="0"/>
              <a:t>phenytoin</a:t>
            </a:r>
            <a:r>
              <a:rPr lang="en-US" dirty="0" smtClean="0"/>
              <a:t>, </a:t>
            </a:r>
            <a:r>
              <a:rPr lang="en-US" dirty="0" err="1" smtClean="0"/>
              <a:t>rifampicin</a:t>
            </a:r>
            <a:r>
              <a:rPr lang="en-US" dirty="0" smtClean="0"/>
              <a:t>, </a:t>
            </a:r>
            <a:r>
              <a:rPr lang="en-US" dirty="0" err="1" smtClean="0"/>
              <a:t>rifabutin</a:t>
            </a:r>
            <a:r>
              <a:rPr lang="en-US" dirty="0" smtClean="0"/>
              <a:t>, </a:t>
            </a:r>
            <a:r>
              <a:rPr lang="en-US" dirty="0" err="1" smtClean="0"/>
              <a:t>rifapentine</a:t>
            </a:r>
            <a:r>
              <a:rPr lang="en-US" dirty="0" smtClean="0"/>
              <a:t>, </a:t>
            </a:r>
            <a:r>
              <a:rPr lang="en-US" dirty="0" err="1" smtClean="0"/>
              <a:t>dexamethasone</a:t>
            </a:r>
            <a:r>
              <a:rPr lang="en-US" dirty="0" smtClean="0"/>
              <a:t>, </a:t>
            </a:r>
            <a:r>
              <a:rPr lang="en-US" dirty="0" err="1" smtClean="0"/>
              <a:t>amiodarone</a:t>
            </a:r>
            <a:endParaRPr lang="en-US" dirty="0" smtClean="0"/>
          </a:p>
          <a:p>
            <a:r>
              <a:rPr lang="en-US" dirty="0" smtClean="0"/>
              <a:t>Caution with simultaneous use:</a:t>
            </a:r>
          </a:p>
          <a:p>
            <a:pPr lvl="1"/>
            <a:r>
              <a:rPr lang="en-US" dirty="0" err="1" smtClean="0"/>
              <a:t>efavirenz</a:t>
            </a:r>
            <a:r>
              <a:rPr lang="en-US" dirty="0" smtClean="0"/>
              <a:t>, </a:t>
            </a:r>
            <a:r>
              <a:rPr lang="en-US" dirty="0" err="1" smtClean="0"/>
              <a:t>etravirine</a:t>
            </a:r>
            <a:r>
              <a:rPr lang="en-US" dirty="0" smtClean="0"/>
              <a:t>, </a:t>
            </a:r>
            <a:r>
              <a:rPr lang="en-US" dirty="0" err="1" smtClean="0"/>
              <a:t>nevirapine</a:t>
            </a:r>
            <a:r>
              <a:rPr lang="en-US" dirty="0" smtClean="0"/>
              <a:t> (decreased </a:t>
            </a:r>
            <a:r>
              <a:rPr lang="en-US" dirty="0" err="1" smtClean="0"/>
              <a:t>daclatasvir</a:t>
            </a:r>
            <a:r>
              <a:rPr lang="en-US" dirty="0" smtClean="0"/>
              <a:t> plasma concentration)</a:t>
            </a:r>
          </a:p>
          <a:p>
            <a:pPr lvl="1"/>
            <a:r>
              <a:rPr lang="en-US" dirty="0" err="1" smtClean="0"/>
              <a:t>clarithromycin</a:t>
            </a:r>
            <a:r>
              <a:rPr lang="en-US" dirty="0" smtClean="0"/>
              <a:t>, erythromycin, </a:t>
            </a:r>
            <a:r>
              <a:rPr lang="en-US" dirty="0" err="1" smtClean="0"/>
              <a:t>itraconazole</a:t>
            </a:r>
            <a:r>
              <a:rPr lang="en-US" dirty="0" smtClean="0"/>
              <a:t> (increasing </a:t>
            </a:r>
            <a:r>
              <a:rPr lang="en-US" dirty="0" err="1" smtClean="0"/>
              <a:t>daclatasvir</a:t>
            </a:r>
            <a:r>
              <a:rPr lang="en-US" dirty="0" smtClean="0"/>
              <a:t> plasma concentration)</a:t>
            </a:r>
          </a:p>
          <a:p>
            <a:pPr lvl="1"/>
            <a:r>
              <a:rPr lang="en-US" dirty="0" err="1" smtClean="0"/>
              <a:t>digoxin</a:t>
            </a:r>
            <a:r>
              <a:rPr lang="en-US" dirty="0" smtClean="0"/>
              <a:t> (increase in </a:t>
            </a:r>
            <a:r>
              <a:rPr lang="en-US" dirty="0" err="1" smtClean="0"/>
              <a:t>digoxin</a:t>
            </a:r>
            <a:r>
              <a:rPr lang="en-US" dirty="0" smtClean="0"/>
              <a:t> plasma concentration)</a:t>
            </a:r>
          </a:p>
          <a:p>
            <a:pPr lvl="1"/>
            <a:r>
              <a:rPr lang="en-US" dirty="0" err="1" smtClean="0"/>
              <a:t>antidiabetic</a:t>
            </a:r>
            <a:r>
              <a:rPr lang="en-US" dirty="0" smtClean="0"/>
              <a:t> drugs due to the risk of hypoglycemia, so monitor blood glucose levels and adjust </a:t>
            </a:r>
            <a:r>
              <a:rPr lang="en-US" dirty="0" err="1" smtClean="0"/>
              <a:t>antidiabetic</a:t>
            </a:r>
            <a:r>
              <a:rPr lang="en-US" dirty="0" smtClean="0"/>
              <a:t> treatment if necessary</a:t>
            </a:r>
            <a:endParaRPr lang="en-US" dirty="0"/>
          </a:p>
        </p:txBody>
      </p:sp>
      <p:sp>
        <p:nvSpPr>
          <p:cNvPr id="4" name="Title 1"/>
          <p:cNvSpPr>
            <a:spLocks noGrp="1"/>
          </p:cNvSpPr>
          <p:nvPr>
            <p:ph type="title"/>
          </p:nvPr>
        </p:nvSpPr>
        <p:spPr/>
        <p:txBody>
          <a:bodyPr/>
          <a:lstStyle/>
          <a:p>
            <a:r>
              <a:rPr lang="en-US" dirty="0" smtClean="0"/>
              <a:t>Treatment of HCV infection</a:t>
            </a:r>
            <a:r>
              <a:rPr lang="sr-Latn-RS" dirty="0"/>
              <a:t/>
            </a:r>
            <a:br>
              <a:rPr lang="sr-Latn-RS" dirty="0"/>
            </a:br>
            <a:r>
              <a:rPr lang="en-US" dirty="0" smtClean="0"/>
              <a:t> </a:t>
            </a:r>
            <a:r>
              <a:rPr lang="sr-Latn-RS" dirty="0" smtClean="0"/>
              <a:t>                                            </a:t>
            </a:r>
            <a:r>
              <a:rPr lang="sr-Latn-RS" sz="2400" i="1" dirty="0" smtClean="0"/>
              <a:t>s</a:t>
            </a:r>
            <a:r>
              <a:rPr lang="en-US" sz="2400" i="1" dirty="0" err="1" smtClean="0"/>
              <a:t>ofosbuvir</a:t>
            </a:r>
            <a:r>
              <a:rPr lang="en-US" sz="2400" i="1" dirty="0" smtClean="0"/>
              <a:t> and </a:t>
            </a:r>
            <a:r>
              <a:rPr lang="en-US" sz="2400" i="1" dirty="0" err="1" smtClean="0"/>
              <a:t>daclatasvir</a:t>
            </a:r>
            <a:r>
              <a:rPr lang="en-US" sz="2400" i="1" dirty="0" smtClean="0"/>
              <a:t> </a:t>
            </a:r>
            <a:endParaRPr lang="en-US" sz="2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Hepatitis B virus (HBV) infection therapy</a:t>
            </a:r>
            <a:endParaRPr lang="en-US" dirty="0"/>
          </a:p>
        </p:txBody>
      </p:sp>
      <p:sp>
        <p:nvSpPr>
          <p:cNvPr id="3" name="Content Placeholder 2"/>
          <p:cNvSpPr>
            <a:spLocks noGrp="1"/>
          </p:cNvSpPr>
          <p:nvPr>
            <p:ph idx="1"/>
          </p:nvPr>
        </p:nvSpPr>
        <p:spPr/>
        <p:txBody>
          <a:bodyPr>
            <a:normAutofit lnSpcReduction="10000"/>
          </a:bodyPr>
          <a:lstStyle/>
          <a:p>
            <a:r>
              <a:rPr lang="en-US" dirty="0" smtClean="0"/>
              <a:t>The main goal of treatment of chronic HBV infection:</a:t>
            </a:r>
            <a:endParaRPr lang="sr-Latn-RS" dirty="0" smtClean="0"/>
          </a:p>
          <a:p>
            <a:pPr lvl="1"/>
            <a:r>
              <a:rPr lang="en-US" dirty="0" smtClean="0"/>
              <a:t>suppression of virus replication</a:t>
            </a:r>
            <a:endParaRPr lang="sr-Latn-RS" dirty="0" smtClean="0"/>
          </a:p>
          <a:p>
            <a:pPr lvl="1"/>
            <a:r>
              <a:rPr lang="en-US" dirty="0" smtClean="0"/>
              <a:t>permanent immune control (markers of HBV DNA replication &lt;2000 IU/ml or 104 copies/ml, </a:t>
            </a:r>
            <a:r>
              <a:rPr lang="en-US" dirty="0" err="1" smtClean="0"/>
              <a:t>HBeAg</a:t>
            </a:r>
            <a:r>
              <a:rPr lang="en-US" dirty="0" smtClean="0"/>
              <a:t> (HBV envelope antigen) </a:t>
            </a:r>
            <a:r>
              <a:rPr lang="en-US" dirty="0" err="1" smtClean="0"/>
              <a:t>seroconversion</a:t>
            </a:r>
            <a:r>
              <a:rPr lang="en-US" dirty="0" smtClean="0"/>
              <a:t> and reduction of </a:t>
            </a:r>
            <a:r>
              <a:rPr lang="en-US" dirty="0" err="1" smtClean="0"/>
              <a:t>transaminase</a:t>
            </a:r>
            <a:r>
              <a:rPr lang="en-US" dirty="0" smtClean="0"/>
              <a:t> levels)</a:t>
            </a:r>
            <a:endParaRPr lang="sr-Latn-RS" dirty="0" smtClean="0"/>
          </a:p>
          <a:p>
            <a:r>
              <a:rPr lang="sr-Latn-RS" dirty="0" smtClean="0"/>
              <a:t>D</a:t>
            </a:r>
            <a:r>
              <a:rPr lang="en-US" dirty="0" err="1" smtClean="0"/>
              <a:t>esired</a:t>
            </a:r>
            <a:r>
              <a:rPr lang="en-US" dirty="0" smtClean="0"/>
              <a:t> outcome of chronic HBV therapy:</a:t>
            </a:r>
            <a:endParaRPr lang="sr-Latn-RS" dirty="0" smtClean="0"/>
          </a:p>
          <a:p>
            <a:pPr lvl="1"/>
            <a:r>
              <a:rPr lang="en-US" dirty="0" smtClean="0"/>
              <a:t>undetectable </a:t>
            </a:r>
            <a:r>
              <a:rPr lang="en-US" dirty="0" err="1" smtClean="0"/>
              <a:t>viremia</a:t>
            </a:r>
            <a:r>
              <a:rPr lang="en-US" dirty="0" smtClean="0"/>
              <a:t> (HBV DNA &lt;10-15 IU/ml)</a:t>
            </a:r>
            <a:endParaRPr lang="sr-Latn-RS" dirty="0" smtClean="0"/>
          </a:p>
          <a:p>
            <a:r>
              <a:rPr lang="en-US" dirty="0" smtClean="0"/>
              <a:t>Factors influencing the </a:t>
            </a:r>
            <a:r>
              <a:rPr lang="en-US" u="sng" dirty="0" smtClean="0"/>
              <a:t>choice of therapy</a:t>
            </a:r>
            <a:r>
              <a:rPr lang="en-US" dirty="0" smtClean="0"/>
              <a:t>:</a:t>
            </a:r>
            <a:endParaRPr lang="sr-Latn-RS" dirty="0" smtClean="0"/>
          </a:p>
          <a:p>
            <a:pPr lvl="1"/>
            <a:r>
              <a:rPr lang="en-US" dirty="0" smtClean="0"/>
              <a:t>HBV DNA level</a:t>
            </a:r>
            <a:r>
              <a:rPr lang="sr-Latn-RS" dirty="0" smtClean="0"/>
              <a:t> </a:t>
            </a:r>
          </a:p>
          <a:p>
            <a:pPr lvl="1"/>
            <a:r>
              <a:rPr lang="en-US" dirty="0" err="1" smtClean="0"/>
              <a:t>transaminase</a:t>
            </a:r>
            <a:r>
              <a:rPr lang="en-US" dirty="0" smtClean="0"/>
              <a:t> activity</a:t>
            </a:r>
            <a:endParaRPr lang="sr-Latn-RS" dirty="0" smtClean="0"/>
          </a:p>
          <a:p>
            <a:pPr lvl="1"/>
            <a:r>
              <a:rPr lang="en-US" dirty="0" smtClean="0"/>
              <a:t>the level of </a:t>
            </a:r>
            <a:r>
              <a:rPr lang="en-US" dirty="0" err="1" smtClean="0"/>
              <a:t>necroinflammatory</a:t>
            </a:r>
            <a:r>
              <a:rPr lang="en-US" dirty="0" smtClean="0"/>
              <a:t> activity of the liver</a:t>
            </a:r>
            <a:endParaRPr lang="sr-Latn-RS" dirty="0" smtClean="0"/>
          </a:p>
          <a:p>
            <a:pPr lvl="1"/>
            <a:r>
              <a:rPr lang="en-US" dirty="0" smtClean="0"/>
              <a:t>level of fibrosis</a:t>
            </a:r>
            <a:endParaRPr lang="sr-Latn-RS" dirty="0" smtClean="0"/>
          </a:p>
          <a:p>
            <a:pPr lvl="1"/>
            <a:r>
              <a:rPr lang="en-US" dirty="0" smtClean="0"/>
              <a:t>patient's age and health condition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err="1" smtClean="0">
                <a:solidFill>
                  <a:srgbClr val="FF0000"/>
                </a:solidFill>
              </a:rPr>
              <a:t>Sofosbuvir</a:t>
            </a:r>
            <a:r>
              <a:rPr lang="en-US" dirty="0" smtClean="0">
                <a:solidFill>
                  <a:srgbClr val="FF0000"/>
                </a:solidFill>
              </a:rPr>
              <a:t> (400 mg) and </a:t>
            </a:r>
            <a:r>
              <a:rPr lang="en-US" dirty="0" err="1" smtClean="0">
                <a:solidFill>
                  <a:srgbClr val="FF0000"/>
                </a:solidFill>
              </a:rPr>
              <a:t>ledipasvir</a:t>
            </a:r>
            <a:r>
              <a:rPr lang="en-US" dirty="0" smtClean="0">
                <a:solidFill>
                  <a:srgbClr val="FF0000"/>
                </a:solidFill>
              </a:rPr>
              <a:t> (90 mg) </a:t>
            </a:r>
            <a:r>
              <a:rPr lang="en-US" dirty="0" smtClean="0"/>
              <a:t>is a fixed combination that works on genotypes 1a, 1b, 4, 5 and 6; it is applied once a day for 8-12 weeks.</a:t>
            </a:r>
          </a:p>
          <a:p>
            <a:r>
              <a:rPr lang="en-US" dirty="0" err="1" smtClean="0"/>
              <a:t>Ledipasvir</a:t>
            </a:r>
            <a:r>
              <a:rPr lang="en-US" dirty="0" smtClean="0"/>
              <a:t> is an inhibitor of NS5A, i.e. of non-structural protein 5A.</a:t>
            </a:r>
          </a:p>
          <a:p>
            <a:r>
              <a:rPr lang="en-US" dirty="0" smtClean="0"/>
              <a:t>Adverse effects:</a:t>
            </a:r>
          </a:p>
          <a:p>
            <a:pPr lvl="1"/>
            <a:r>
              <a:rPr lang="en-US" dirty="0" smtClean="0"/>
              <a:t>headache, fatigue, cough, insomnia</a:t>
            </a:r>
          </a:p>
          <a:p>
            <a:r>
              <a:rPr lang="en-US" dirty="0" smtClean="0"/>
              <a:t>Interactions:</a:t>
            </a:r>
          </a:p>
          <a:p>
            <a:pPr lvl="1"/>
            <a:r>
              <a:rPr lang="en-US" dirty="0" smtClean="0"/>
              <a:t>proton pump inhibitors reduce the absorption of </a:t>
            </a:r>
            <a:r>
              <a:rPr lang="en-US" dirty="0" err="1" smtClean="0"/>
              <a:t>ledipasvir</a:t>
            </a:r>
            <a:endParaRPr lang="en-US" dirty="0" smtClean="0"/>
          </a:p>
          <a:p>
            <a:pPr lvl="1"/>
            <a:r>
              <a:rPr lang="en-US" dirty="0" err="1" smtClean="0"/>
              <a:t>ledipasvir</a:t>
            </a:r>
            <a:r>
              <a:rPr lang="en-US" dirty="0" smtClean="0"/>
              <a:t> is not a substrate, inhibitor, or inducer of hepatic CYP450</a:t>
            </a:r>
          </a:p>
          <a:p>
            <a:r>
              <a:rPr lang="en-US" dirty="0" smtClean="0"/>
              <a:t>The main route of elimination is via the bile, while a smaller percentage is excreted via the kidneys.</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HCV infection</a:t>
            </a:r>
            <a:r>
              <a:rPr lang="sr-Latn-RS" dirty="0"/>
              <a:t/>
            </a:r>
            <a:br>
              <a:rPr lang="sr-Latn-RS" dirty="0"/>
            </a:br>
            <a:r>
              <a:rPr lang="en-US" dirty="0" smtClean="0"/>
              <a:t> </a:t>
            </a:r>
            <a:r>
              <a:rPr lang="sr-Latn-RS" dirty="0" smtClean="0"/>
              <a:t>                                            </a:t>
            </a:r>
            <a:r>
              <a:rPr lang="sr-Latn-RS" sz="2400" i="1" dirty="0" smtClean="0"/>
              <a:t>s</a:t>
            </a:r>
            <a:r>
              <a:rPr lang="en-US" sz="2400" i="1" dirty="0" err="1" smtClean="0"/>
              <a:t>ofosbuvir</a:t>
            </a:r>
            <a:r>
              <a:rPr lang="en-US" sz="2400" i="1" dirty="0" smtClean="0"/>
              <a:t> and </a:t>
            </a:r>
            <a:r>
              <a:rPr lang="en-US" sz="2400" i="1" dirty="0" err="1" smtClean="0"/>
              <a:t>ledipasvir</a:t>
            </a:r>
            <a:r>
              <a:rPr lang="en-US" sz="2400" i="1" dirty="0" smtClean="0"/>
              <a:t> </a:t>
            </a:r>
            <a:endParaRPr lang="en-US" sz="2400"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This fixed combination works only on genotype 1 HCV, it is applied for 3 months.</a:t>
            </a:r>
          </a:p>
          <a:p>
            <a:r>
              <a:rPr lang="en-US" dirty="0" err="1" smtClean="0">
                <a:solidFill>
                  <a:srgbClr val="FF0000"/>
                </a:solidFill>
              </a:rPr>
              <a:t>Paritaprevir</a:t>
            </a:r>
            <a:r>
              <a:rPr lang="en-US" dirty="0" smtClean="0"/>
              <a:t> inhibits NS3/4A protease, </a:t>
            </a:r>
            <a:r>
              <a:rPr lang="en-US" dirty="0" err="1" smtClean="0">
                <a:solidFill>
                  <a:srgbClr val="FF0000"/>
                </a:solidFill>
              </a:rPr>
              <a:t>ritonavir</a:t>
            </a:r>
            <a:r>
              <a:rPr lang="en-US" dirty="0" smtClean="0"/>
              <a:t> increases the concentration of </a:t>
            </a:r>
            <a:r>
              <a:rPr lang="en-US" dirty="0" err="1" smtClean="0"/>
              <a:t>paritaprevir</a:t>
            </a:r>
            <a:r>
              <a:rPr lang="en-US" dirty="0" smtClean="0"/>
              <a:t> by inhibiting its metabolism, </a:t>
            </a:r>
            <a:r>
              <a:rPr lang="en-US" dirty="0" err="1" smtClean="0">
                <a:solidFill>
                  <a:srgbClr val="FF0000"/>
                </a:solidFill>
              </a:rPr>
              <a:t>ombitasvir</a:t>
            </a:r>
            <a:r>
              <a:rPr lang="en-US" dirty="0" smtClean="0"/>
              <a:t> inhibits NS5A, while </a:t>
            </a:r>
            <a:r>
              <a:rPr lang="en-US" dirty="0" err="1" smtClean="0">
                <a:solidFill>
                  <a:srgbClr val="FF0000"/>
                </a:solidFill>
              </a:rPr>
              <a:t>dasabuvir</a:t>
            </a:r>
            <a:r>
              <a:rPr lang="en-US" dirty="0" smtClean="0"/>
              <a:t> inhibits NS5B RNA polymerase.</a:t>
            </a:r>
          </a:p>
          <a:p>
            <a:r>
              <a:rPr lang="en-US" dirty="0" smtClean="0"/>
              <a:t>Recommended dosage:</a:t>
            </a:r>
          </a:p>
          <a:p>
            <a:pPr lvl="1"/>
            <a:r>
              <a:rPr lang="en-US" dirty="0" smtClean="0"/>
              <a:t>in the morning two tablets of the combination of </a:t>
            </a:r>
            <a:r>
              <a:rPr lang="en-US" dirty="0" err="1" smtClean="0"/>
              <a:t>ombitasvir</a:t>
            </a:r>
            <a:r>
              <a:rPr lang="en-US" dirty="0" smtClean="0"/>
              <a:t>/</a:t>
            </a:r>
            <a:r>
              <a:rPr lang="en-US" dirty="0" err="1" smtClean="0"/>
              <a:t>paritaprevir</a:t>
            </a:r>
            <a:r>
              <a:rPr lang="en-US" dirty="0" smtClean="0"/>
              <a:t>/</a:t>
            </a:r>
            <a:r>
              <a:rPr lang="en-US" dirty="0" err="1" smtClean="0"/>
              <a:t>ritonavir</a:t>
            </a:r>
            <a:r>
              <a:rPr lang="en-US" dirty="0" smtClean="0"/>
              <a:t> (12.5/75/50 mg) and one tablet of </a:t>
            </a:r>
            <a:r>
              <a:rPr lang="en-US" dirty="0" err="1" smtClean="0"/>
              <a:t>dasabuvir</a:t>
            </a:r>
            <a:r>
              <a:rPr lang="en-US" dirty="0" smtClean="0"/>
              <a:t> 250 mg twice a day (morning and evening) with meals</a:t>
            </a:r>
          </a:p>
          <a:p>
            <a:r>
              <a:rPr lang="en-US" dirty="0" smtClean="0"/>
              <a:t>Contraindications:</a:t>
            </a:r>
          </a:p>
          <a:p>
            <a:pPr lvl="1"/>
            <a:r>
              <a:rPr lang="en-US" dirty="0" err="1" smtClean="0"/>
              <a:t>decompensated</a:t>
            </a:r>
            <a:r>
              <a:rPr lang="en-US" dirty="0" smtClean="0"/>
              <a:t> liver disease</a:t>
            </a:r>
          </a:p>
          <a:p>
            <a:pPr lvl="1"/>
            <a:r>
              <a:rPr lang="en-US" dirty="0" smtClean="0"/>
              <a:t>hypersensitivity to </a:t>
            </a:r>
            <a:r>
              <a:rPr lang="en-US" dirty="0" err="1" smtClean="0"/>
              <a:t>ritonavir</a:t>
            </a:r>
            <a:r>
              <a:rPr lang="en-US" dirty="0" smtClean="0"/>
              <a:t> (</a:t>
            </a:r>
            <a:r>
              <a:rPr lang="en-US" dirty="0" err="1" smtClean="0"/>
              <a:t>eg</a:t>
            </a:r>
            <a:r>
              <a:rPr lang="en-US" dirty="0" smtClean="0"/>
              <a:t>. toxic epidermal </a:t>
            </a:r>
            <a:r>
              <a:rPr lang="en-US" dirty="0" err="1" smtClean="0"/>
              <a:t>necrolysis</a:t>
            </a:r>
            <a:r>
              <a:rPr lang="en-US" dirty="0" smtClean="0"/>
              <a:t>, Stevens-Johnson syndrome)</a:t>
            </a:r>
          </a:p>
          <a:p>
            <a:r>
              <a:rPr lang="en-US" dirty="0" smtClean="0"/>
              <a:t>Interactions:</a:t>
            </a:r>
          </a:p>
          <a:p>
            <a:pPr lvl="1"/>
            <a:r>
              <a:rPr lang="en-US" dirty="0" smtClean="0"/>
              <a:t>reduce the dose of </a:t>
            </a:r>
            <a:r>
              <a:rPr lang="en-US" dirty="0" err="1" smtClean="0"/>
              <a:t>statins</a:t>
            </a:r>
            <a:r>
              <a:rPr lang="en-US" dirty="0" smtClean="0"/>
              <a:t> during simultaneous administration</a:t>
            </a:r>
            <a:endParaRPr lang="en-US" dirty="0"/>
          </a:p>
        </p:txBody>
      </p:sp>
      <p:sp>
        <p:nvSpPr>
          <p:cNvPr id="4" name="Title 1"/>
          <p:cNvSpPr>
            <a:spLocks noGrp="1"/>
          </p:cNvSpPr>
          <p:nvPr>
            <p:ph type="title"/>
          </p:nvPr>
        </p:nvSpPr>
        <p:spPr/>
        <p:txBody>
          <a:bodyPr/>
          <a:lstStyle/>
          <a:p>
            <a:r>
              <a:rPr lang="en-US" dirty="0" smtClean="0"/>
              <a:t>Treatment of HCV infection</a:t>
            </a:r>
            <a:r>
              <a:rPr lang="sr-Latn-RS" dirty="0"/>
              <a:t/>
            </a:r>
            <a:br>
              <a:rPr lang="sr-Latn-RS" dirty="0"/>
            </a:br>
            <a:r>
              <a:rPr lang="en-US" dirty="0" smtClean="0"/>
              <a:t>                      </a:t>
            </a:r>
            <a:r>
              <a:rPr lang="en-US" sz="2400" i="1" dirty="0" err="1" smtClean="0"/>
              <a:t>paritaprevir</a:t>
            </a:r>
            <a:r>
              <a:rPr lang="en-US" sz="2400" i="1" dirty="0" smtClean="0"/>
              <a:t>/</a:t>
            </a:r>
            <a:r>
              <a:rPr lang="en-US" sz="2400" i="1" dirty="0" err="1" smtClean="0"/>
              <a:t>ritonavir</a:t>
            </a:r>
            <a:r>
              <a:rPr lang="en-US" sz="2400" i="1" dirty="0" smtClean="0"/>
              <a:t>/</a:t>
            </a:r>
            <a:r>
              <a:rPr lang="en-US" sz="2400" i="1" dirty="0" err="1" smtClean="0"/>
              <a:t>ombitasvir</a:t>
            </a:r>
            <a:r>
              <a:rPr lang="en-US" sz="2400" i="1" dirty="0" smtClean="0"/>
              <a:t> + </a:t>
            </a:r>
            <a:r>
              <a:rPr lang="en-US" sz="2400" i="1" dirty="0" err="1" smtClean="0"/>
              <a:t>dasabuvir</a:t>
            </a:r>
            <a:endParaRPr lang="en-US" sz="2400"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solidFill>
                  <a:srgbClr val="FF0000"/>
                </a:solidFill>
              </a:rPr>
              <a:t>Elbasvir</a:t>
            </a:r>
            <a:r>
              <a:rPr lang="en-US" dirty="0" smtClean="0">
                <a:solidFill>
                  <a:srgbClr val="FF0000"/>
                </a:solidFill>
              </a:rPr>
              <a:t> (50 mg) and </a:t>
            </a:r>
            <a:r>
              <a:rPr lang="en-US" dirty="0" err="1" smtClean="0">
                <a:solidFill>
                  <a:srgbClr val="FF0000"/>
                </a:solidFill>
              </a:rPr>
              <a:t>grazoprevir</a:t>
            </a:r>
            <a:r>
              <a:rPr lang="en-US" dirty="0" smtClean="0">
                <a:solidFill>
                  <a:srgbClr val="FF0000"/>
                </a:solidFill>
              </a:rPr>
              <a:t> (100 mg) </a:t>
            </a:r>
            <a:r>
              <a:rPr lang="en-US" dirty="0" smtClean="0"/>
              <a:t>act on genotypes 1 and 4 and are used for 3 months, once a day.</a:t>
            </a:r>
          </a:p>
          <a:p>
            <a:r>
              <a:rPr lang="en-US" dirty="0" err="1" smtClean="0"/>
              <a:t>Elbasvir</a:t>
            </a:r>
            <a:r>
              <a:rPr lang="en-US" dirty="0" smtClean="0"/>
              <a:t> inhibits the NS5A protein, which plays a role in the assembly of the viral particle and its exit from the cell, while </a:t>
            </a:r>
            <a:r>
              <a:rPr lang="en-US" dirty="0" err="1" smtClean="0"/>
              <a:t>grazoprevir</a:t>
            </a:r>
            <a:r>
              <a:rPr lang="en-US" dirty="0" smtClean="0"/>
              <a:t> inhibits the NS3/4A protease important for post-translational protein modification.</a:t>
            </a:r>
          </a:p>
          <a:p>
            <a:r>
              <a:rPr lang="en-US" dirty="0" smtClean="0"/>
              <a:t>Interactions:</a:t>
            </a:r>
          </a:p>
          <a:p>
            <a:pPr lvl="1"/>
            <a:r>
              <a:rPr lang="en-US" dirty="0" smtClean="0"/>
              <a:t>simultaneous use is not recommended with:</a:t>
            </a:r>
          </a:p>
          <a:p>
            <a:pPr lvl="2"/>
            <a:r>
              <a:rPr lang="en-US" dirty="0" smtClean="0"/>
              <a:t>polypeptide 1B inhibitors (</a:t>
            </a:r>
            <a:r>
              <a:rPr lang="en-US" dirty="0" err="1" smtClean="0"/>
              <a:t>rifampicin</a:t>
            </a:r>
            <a:r>
              <a:rPr lang="en-US" dirty="0" smtClean="0"/>
              <a:t>, </a:t>
            </a:r>
            <a:r>
              <a:rPr lang="en-US" dirty="0" err="1" smtClean="0"/>
              <a:t>atazanavir</a:t>
            </a:r>
            <a:r>
              <a:rPr lang="en-US" dirty="0" smtClean="0"/>
              <a:t>, </a:t>
            </a:r>
            <a:r>
              <a:rPr lang="en-US" dirty="0" err="1" smtClean="0"/>
              <a:t>darunavir</a:t>
            </a:r>
            <a:r>
              <a:rPr lang="en-US" dirty="0" smtClean="0"/>
              <a:t>, </a:t>
            </a:r>
            <a:r>
              <a:rPr lang="en-US" dirty="0" err="1" smtClean="0"/>
              <a:t>lopinavir</a:t>
            </a:r>
            <a:r>
              <a:rPr lang="en-US" dirty="0" smtClean="0"/>
              <a:t>, </a:t>
            </a:r>
            <a:r>
              <a:rPr lang="en-US" dirty="0" err="1" smtClean="0"/>
              <a:t>saquinavir</a:t>
            </a:r>
            <a:r>
              <a:rPr lang="en-US" dirty="0" smtClean="0"/>
              <a:t>, </a:t>
            </a:r>
            <a:r>
              <a:rPr lang="en-US" dirty="0" err="1" smtClean="0"/>
              <a:t>tipranavir</a:t>
            </a:r>
            <a:r>
              <a:rPr lang="en-US" dirty="0" smtClean="0"/>
              <a:t>, </a:t>
            </a:r>
            <a:r>
              <a:rPr lang="en-US" dirty="0" err="1" smtClean="0"/>
              <a:t>ciclosporin</a:t>
            </a:r>
            <a:r>
              <a:rPr lang="en-US" dirty="0" smtClean="0"/>
              <a:t>)</a:t>
            </a:r>
          </a:p>
          <a:p>
            <a:pPr lvl="2"/>
            <a:r>
              <a:rPr lang="en-US" dirty="0" smtClean="0"/>
              <a:t>inducers of CYP3A or P-glycoprotein (</a:t>
            </a:r>
            <a:r>
              <a:rPr lang="en-US" dirty="0" err="1" smtClean="0"/>
              <a:t>efavirenz</a:t>
            </a:r>
            <a:r>
              <a:rPr lang="en-US" dirty="0" smtClean="0"/>
              <a:t>, </a:t>
            </a:r>
            <a:r>
              <a:rPr lang="en-US" dirty="0" err="1" smtClean="0"/>
              <a:t>phenytoin</a:t>
            </a:r>
            <a:r>
              <a:rPr lang="en-US" dirty="0" smtClean="0"/>
              <a:t>, </a:t>
            </a:r>
            <a:r>
              <a:rPr lang="en-US" dirty="0" err="1" smtClean="0"/>
              <a:t>carbamazepine</a:t>
            </a:r>
            <a:r>
              <a:rPr lang="en-US" dirty="0" smtClean="0"/>
              <a:t>, </a:t>
            </a:r>
            <a:r>
              <a:rPr lang="en-US" dirty="0" err="1" smtClean="0"/>
              <a:t>bosentan</a:t>
            </a:r>
            <a:r>
              <a:rPr lang="en-US" dirty="0" smtClean="0"/>
              <a:t>, </a:t>
            </a:r>
            <a:r>
              <a:rPr lang="en-US" dirty="0" err="1" smtClean="0"/>
              <a:t>etravirine</a:t>
            </a:r>
            <a:r>
              <a:rPr lang="en-US" dirty="0" smtClean="0"/>
              <a:t>, </a:t>
            </a:r>
            <a:r>
              <a:rPr lang="en-US" dirty="0" err="1" smtClean="0"/>
              <a:t>modafinil</a:t>
            </a:r>
            <a:r>
              <a:rPr lang="en-US" dirty="0" smtClean="0"/>
              <a:t>, </a:t>
            </a:r>
            <a:r>
              <a:rPr lang="en-US" i="1" dirty="0" smtClean="0"/>
              <a:t>St. John's </a:t>
            </a:r>
            <a:r>
              <a:rPr lang="en-US" i="1" dirty="0" err="1" smtClean="0"/>
              <a:t>wort</a:t>
            </a:r>
            <a:r>
              <a:rPr lang="en-US" dirty="0" smtClean="0"/>
              <a:t>)</a:t>
            </a:r>
            <a:endParaRPr lang="en-US" dirty="0"/>
          </a:p>
        </p:txBody>
      </p:sp>
      <p:sp>
        <p:nvSpPr>
          <p:cNvPr id="4" name="Title 1"/>
          <p:cNvSpPr>
            <a:spLocks noGrp="1"/>
          </p:cNvSpPr>
          <p:nvPr>
            <p:ph type="title"/>
          </p:nvPr>
        </p:nvSpPr>
        <p:spPr/>
        <p:txBody>
          <a:bodyPr/>
          <a:lstStyle/>
          <a:p>
            <a:r>
              <a:rPr lang="en-US" dirty="0" smtClean="0"/>
              <a:t>Treatment of HCV infection</a:t>
            </a:r>
            <a:r>
              <a:rPr lang="sr-Latn-RS" dirty="0"/>
              <a:t/>
            </a:r>
            <a:br>
              <a:rPr lang="sr-Latn-RS" dirty="0"/>
            </a:br>
            <a:r>
              <a:rPr lang="en-US" dirty="0" smtClean="0"/>
              <a:t> </a:t>
            </a:r>
            <a:r>
              <a:rPr lang="sr-Latn-RS" dirty="0" smtClean="0"/>
              <a:t>                                            </a:t>
            </a:r>
            <a:r>
              <a:rPr lang="en-US" sz="2400" i="1" dirty="0" err="1" smtClean="0"/>
              <a:t>elbasvir</a:t>
            </a:r>
            <a:r>
              <a:rPr lang="en-US" sz="2400" i="1" dirty="0" smtClean="0"/>
              <a:t> and </a:t>
            </a:r>
            <a:r>
              <a:rPr lang="en-US" sz="2400" i="1" dirty="0" err="1" smtClean="0"/>
              <a:t>grazoprevir</a:t>
            </a:r>
            <a:r>
              <a:rPr lang="en-US" sz="2400" i="1" dirty="0" smtClean="0"/>
              <a:t> </a:t>
            </a:r>
            <a:endParaRPr lang="en-US" sz="2400"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Therapy of HIV infection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human immunodeficiency virus (HIV) leads to acquired immunodeficiency syndrome (AIDS), a disease that cannot be cured, but which can be controlled if antiretroviral therapy is started as early as possible, </a:t>
            </a:r>
            <a:r>
              <a:rPr lang="en-US" dirty="0" err="1" smtClean="0"/>
              <a:t>ie</a:t>
            </a:r>
            <a:r>
              <a:rPr lang="en-US" dirty="0" smtClean="0"/>
              <a:t>. as soon as it is known that a person is infected with HIV.</a:t>
            </a:r>
          </a:p>
          <a:p>
            <a:r>
              <a:rPr lang="en-US" dirty="0" smtClean="0"/>
              <a:t>There are </a:t>
            </a:r>
            <a:r>
              <a:rPr lang="en-US" u="sng" dirty="0" smtClean="0"/>
              <a:t>six groups of anti-HIV drugs</a:t>
            </a:r>
            <a:r>
              <a:rPr lang="en-US" dirty="0" smtClean="0"/>
              <a:t>:</a:t>
            </a:r>
          </a:p>
          <a:p>
            <a:pPr lvl="1"/>
            <a:r>
              <a:rPr lang="en-US" dirty="0" smtClean="0"/>
              <a:t>nucleoside reverse transcriptase inhibitors</a:t>
            </a:r>
          </a:p>
          <a:p>
            <a:pPr lvl="1"/>
            <a:r>
              <a:rPr lang="en-US" dirty="0" smtClean="0"/>
              <a:t>nucleotide reverse transcriptase inhibitors</a:t>
            </a:r>
          </a:p>
          <a:p>
            <a:pPr lvl="1"/>
            <a:r>
              <a:rPr lang="en-US" dirty="0" smtClean="0"/>
              <a:t>non-nucleoside reverse transcriptase inhibitors</a:t>
            </a:r>
          </a:p>
          <a:p>
            <a:pPr lvl="1"/>
            <a:r>
              <a:rPr lang="en-US" dirty="0" smtClean="0"/>
              <a:t>protease inhibitors</a:t>
            </a:r>
          </a:p>
          <a:p>
            <a:pPr lvl="1"/>
            <a:r>
              <a:rPr lang="en-US" dirty="0" smtClean="0"/>
              <a:t>inhibitors of virus entry into lymphocytes</a:t>
            </a:r>
          </a:p>
          <a:p>
            <a:pPr lvl="1"/>
            <a:r>
              <a:rPr lang="en-US" dirty="0" smtClean="0"/>
              <a:t>viral </a:t>
            </a:r>
            <a:r>
              <a:rPr lang="en-US" dirty="0" err="1" smtClean="0"/>
              <a:t>integrase</a:t>
            </a:r>
            <a:r>
              <a:rPr lang="en-US" dirty="0" smtClean="0"/>
              <a:t> inhibitors</a:t>
            </a:r>
          </a:p>
          <a:p>
            <a:r>
              <a:rPr lang="en-US" dirty="0" smtClean="0"/>
              <a:t>Highly active antiretroviral therapy (</a:t>
            </a:r>
            <a:r>
              <a:rPr lang="en-US" dirty="0" smtClean="0">
                <a:solidFill>
                  <a:srgbClr val="FF0000"/>
                </a:solidFill>
              </a:rPr>
              <a:t>HAART</a:t>
            </a:r>
            <a:r>
              <a:rPr lang="en-US" dirty="0" smtClean="0"/>
              <a:t>) involves the use of a </a:t>
            </a:r>
            <a:r>
              <a:rPr lang="en-US" u="sng" dirty="0" smtClean="0"/>
              <a:t>combination of 2 nucleoside inhibitors + a non-nucleoside inhibitor or a protease inhibitor</a:t>
            </a:r>
            <a:r>
              <a:rPr lang="en-US" dirty="0" smtClean="0"/>
              <a: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err="1" smtClean="0">
                <a:solidFill>
                  <a:srgbClr val="FF0000"/>
                </a:solidFill>
              </a:rPr>
              <a:t>Zidovudine</a:t>
            </a:r>
            <a:r>
              <a:rPr lang="en-US" dirty="0" smtClean="0">
                <a:solidFill>
                  <a:srgbClr val="FF0000"/>
                </a:solidFill>
              </a:rPr>
              <a:t>, </a:t>
            </a:r>
            <a:r>
              <a:rPr lang="en-US" dirty="0" err="1" smtClean="0">
                <a:solidFill>
                  <a:srgbClr val="FF0000"/>
                </a:solidFill>
              </a:rPr>
              <a:t>didanosine</a:t>
            </a:r>
            <a:r>
              <a:rPr lang="en-US" dirty="0" smtClean="0">
                <a:solidFill>
                  <a:srgbClr val="FF0000"/>
                </a:solidFill>
              </a:rPr>
              <a:t>, </a:t>
            </a:r>
            <a:r>
              <a:rPr lang="en-US" dirty="0" err="1" smtClean="0">
                <a:solidFill>
                  <a:srgbClr val="FF0000"/>
                </a:solidFill>
              </a:rPr>
              <a:t>lamivudine</a:t>
            </a:r>
            <a:r>
              <a:rPr lang="en-US" dirty="0" smtClean="0">
                <a:solidFill>
                  <a:srgbClr val="FF0000"/>
                </a:solidFill>
              </a:rPr>
              <a:t>, </a:t>
            </a:r>
            <a:r>
              <a:rPr lang="en-US" dirty="0" err="1" smtClean="0">
                <a:solidFill>
                  <a:srgbClr val="FF0000"/>
                </a:solidFill>
              </a:rPr>
              <a:t>stavudine</a:t>
            </a:r>
            <a:r>
              <a:rPr lang="en-US" dirty="0" smtClean="0">
                <a:solidFill>
                  <a:srgbClr val="FF0000"/>
                </a:solidFill>
              </a:rPr>
              <a:t>, </a:t>
            </a:r>
            <a:r>
              <a:rPr lang="en-US" dirty="0" err="1" smtClean="0">
                <a:solidFill>
                  <a:srgbClr val="FF0000"/>
                </a:solidFill>
              </a:rPr>
              <a:t>abacavir</a:t>
            </a:r>
            <a:r>
              <a:rPr lang="en-US" dirty="0" smtClean="0">
                <a:solidFill>
                  <a:srgbClr val="FF0000"/>
                </a:solidFill>
              </a:rPr>
              <a:t>, </a:t>
            </a:r>
            <a:r>
              <a:rPr lang="en-US" dirty="0" err="1" smtClean="0">
                <a:solidFill>
                  <a:srgbClr val="FF0000"/>
                </a:solidFill>
              </a:rPr>
              <a:t>zalcitabine</a:t>
            </a:r>
            <a:endParaRPr lang="en-US" dirty="0" smtClean="0">
              <a:solidFill>
                <a:srgbClr val="FF0000"/>
              </a:solidFill>
            </a:endParaRPr>
          </a:p>
          <a:p>
            <a:r>
              <a:rPr lang="en-US" dirty="0" smtClean="0"/>
              <a:t>They prevent virus reproduction by inhibiting reverse transcriptase and DNA polymerase.</a:t>
            </a:r>
          </a:p>
          <a:p>
            <a:r>
              <a:rPr lang="en-US" dirty="0" smtClean="0"/>
              <a:t>Caution:</a:t>
            </a:r>
          </a:p>
          <a:p>
            <a:pPr lvl="1"/>
            <a:r>
              <a:rPr lang="en-US" dirty="0" smtClean="0"/>
              <a:t>control liver function parameters due to the possibility of causing liver </a:t>
            </a:r>
            <a:r>
              <a:rPr lang="en-US" dirty="0" err="1" smtClean="0"/>
              <a:t>steatosis</a:t>
            </a:r>
            <a:r>
              <a:rPr lang="en-US" dirty="0" smtClean="0"/>
              <a:t> and its enlargement and lactic acidosis</a:t>
            </a:r>
          </a:p>
          <a:p>
            <a:r>
              <a:rPr lang="en-US" u="sng" dirty="0" err="1" smtClean="0"/>
              <a:t>Zidovudine</a:t>
            </a:r>
            <a:r>
              <a:rPr lang="en-US" dirty="0" smtClean="0"/>
              <a:t> is the first drug from this group, it is a </a:t>
            </a:r>
            <a:r>
              <a:rPr lang="en-US" dirty="0" err="1" smtClean="0"/>
              <a:t>thymidine</a:t>
            </a:r>
            <a:r>
              <a:rPr lang="en-US" dirty="0" smtClean="0"/>
              <a:t> nucleoside analogue. It causes </a:t>
            </a:r>
            <a:r>
              <a:rPr lang="en-US" dirty="0" err="1" smtClean="0"/>
              <a:t>myelosuppression</a:t>
            </a:r>
            <a:r>
              <a:rPr lang="en-US" dirty="0" smtClean="0"/>
              <a:t>, </a:t>
            </a:r>
            <a:r>
              <a:rPr lang="en-US" dirty="0" err="1" smtClean="0"/>
              <a:t>myositis</a:t>
            </a:r>
            <a:r>
              <a:rPr lang="en-US" dirty="0" smtClean="0"/>
              <a:t> and </a:t>
            </a:r>
            <a:r>
              <a:rPr lang="en-US" dirty="0" err="1" smtClean="0"/>
              <a:t>myopathy</a:t>
            </a:r>
            <a:r>
              <a:rPr lang="en-US" dirty="0" smtClean="0"/>
              <a:t>, confusion and fatigue.</a:t>
            </a:r>
          </a:p>
          <a:p>
            <a:r>
              <a:rPr lang="en-US" u="sng" dirty="0" err="1" smtClean="0"/>
              <a:t>Didanosine</a:t>
            </a:r>
            <a:r>
              <a:rPr lang="en-US" dirty="0" smtClean="0"/>
              <a:t> is an analogue of adenosine. Side effects: peripheral neuropathy, pancreatitis, </a:t>
            </a:r>
            <a:r>
              <a:rPr lang="en-US" dirty="0" err="1" smtClean="0"/>
              <a:t>myelosuppression</a:t>
            </a:r>
            <a:r>
              <a:rPr lang="en-US" dirty="0" smtClean="0"/>
              <a:t>, eye damage. Do not use it with </a:t>
            </a:r>
            <a:r>
              <a:rPr lang="en-US" dirty="0" err="1" smtClean="0"/>
              <a:t>zalcitabine</a:t>
            </a:r>
            <a:r>
              <a:rPr lang="en-US" dirty="0" smtClean="0"/>
              <a:t>, because the risk of peripheral neuropathy is increased.</a:t>
            </a:r>
          </a:p>
          <a:p>
            <a:r>
              <a:rPr lang="en-US" dirty="0" smtClean="0"/>
              <a:t>Both drugs are also used to prevent infection after exposure to infectious material.</a:t>
            </a:r>
            <a:endParaRPr lang="en-US" dirty="0"/>
          </a:p>
        </p:txBody>
      </p:sp>
      <p:sp>
        <p:nvSpPr>
          <p:cNvPr id="6"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dirty="0" smtClean="0"/>
              <a:t>                                    </a:t>
            </a:r>
            <a:r>
              <a:rPr lang="en-US" sz="2400" i="1" dirty="0" smtClean="0"/>
              <a:t>nucleoside reverse transcriptase inhibitors</a:t>
            </a:r>
            <a:endParaRPr lang="en-US" sz="2400"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err="1" smtClean="0"/>
              <a:t>Lamivudine</a:t>
            </a:r>
            <a:r>
              <a:rPr lang="en-US" dirty="0" smtClean="0"/>
              <a:t> has good bioavailability, it is eliminated unchanged by the kidneys. It causes an increase in ALT, </a:t>
            </a:r>
            <a:r>
              <a:rPr lang="en-US" dirty="0" err="1" smtClean="0"/>
              <a:t>creatine</a:t>
            </a:r>
            <a:r>
              <a:rPr lang="en-US" dirty="0" smtClean="0"/>
              <a:t> </a:t>
            </a:r>
            <a:r>
              <a:rPr lang="en-US" dirty="0" err="1" smtClean="0"/>
              <a:t>kinase</a:t>
            </a:r>
            <a:r>
              <a:rPr lang="en-US" dirty="0" smtClean="0"/>
              <a:t> and lipase levels. Its </a:t>
            </a:r>
            <a:r>
              <a:rPr lang="en-US" dirty="0" err="1" smtClean="0"/>
              <a:t>fluoro</a:t>
            </a:r>
            <a:r>
              <a:rPr lang="en-US" dirty="0" smtClean="0"/>
              <a:t> analogue, </a:t>
            </a:r>
            <a:r>
              <a:rPr lang="en-US" dirty="0" err="1" smtClean="0"/>
              <a:t>emtricitabine</a:t>
            </a:r>
            <a:r>
              <a:rPr lang="en-US" dirty="0" smtClean="0"/>
              <a:t>, is also used in therapy, which specifically causes </a:t>
            </a:r>
            <a:r>
              <a:rPr lang="en-US" dirty="0" err="1" smtClean="0"/>
              <a:t>hyperpigmentation</a:t>
            </a:r>
            <a:r>
              <a:rPr lang="en-US" dirty="0" smtClean="0"/>
              <a:t> of the palms and soles.</a:t>
            </a:r>
          </a:p>
          <a:p>
            <a:r>
              <a:rPr lang="en-US" u="sng" dirty="0" err="1" smtClean="0"/>
              <a:t>Stavudine</a:t>
            </a:r>
            <a:r>
              <a:rPr lang="en-US" dirty="0" smtClean="0"/>
              <a:t> is a </a:t>
            </a:r>
            <a:r>
              <a:rPr lang="en-US" dirty="0" err="1" smtClean="0"/>
              <a:t>thymidine</a:t>
            </a:r>
            <a:r>
              <a:rPr lang="en-US" dirty="0" smtClean="0"/>
              <a:t> analogue that should not be combined with </a:t>
            </a:r>
            <a:r>
              <a:rPr lang="en-US" dirty="0" err="1" smtClean="0"/>
              <a:t>didanosine</a:t>
            </a:r>
            <a:r>
              <a:rPr lang="en-US" dirty="0" smtClean="0"/>
              <a:t>, because the risk of pancreatitis is increased. It is also not recommended to use with </a:t>
            </a:r>
            <a:r>
              <a:rPr lang="en-US" dirty="0" err="1" smtClean="0"/>
              <a:t>zidovudine</a:t>
            </a:r>
            <a:r>
              <a:rPr lang="en-US" dirty="0" smtClean="0"/>
              <a:t>, because it reduces the effect of </a:t>
            </a:r>
            <a:r>
              <a:rPr lang="en-US" dirty="0" err="1" smtClean="0"/>
              <a:t>stavudine</a:t>
            </a:r>
            <a:r>
              <a:rPr lang="en-US" dirty="0" smtClean="0"/>
              <a:t>. Side effects include </a:t>
            </a:r>
            <a:r>
              <a:rPr lang="en-US" dirty="0" err="1" smtClean="0"/>
              <a:t>myalgia</a:t>
            </a:r>
            <a:r>
              <a:rPr lang="en-US" dirty="0" smtClean="0"/>
              <a:t>, insomnia, and peripheral neuropathy.</a:t>
            </a:r>
            <a:endParaRPr lang="en-US" dirty="0"/>
          </a:p>
        </p:txBody>
      </p:sp>
      <p:sp>
        <p:nvSpPr>
          <p:cNvPr id="4" name="Title 1"/>
          <p:cNvSpPr>
            <a:spLocks noGrp="1"/>
          </p:cNvSpPr>
          <p:nvPr>
            <p:ph type="title"/>
          </p:nvPr>
        </p:nvSpPr>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dirty="0" smtClean="0"/>
              <a:t>                                    </a:t>
            </a:r>
            <a:r>
              <a:rPr lang="en-US" sz="2400" i="1" dirty="0" smtClean="0"/>
              <a:t>nucleoside reverse transcriptase inhibitors</a:t>
            </a:r>
            <a:endParaRPr lang="en-US" sz="2400" i="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err="1" smtClean="0"/>
              <a:t>Abacavir</a:t>
            </a:r>
            <a:r>
              <a:rPr lang="en-US" dirty="0" smtClean="0"/>
              <a:t> is a </a:t>
            </a:r>
            <a:r>
              <a:rPr lang="en-US" dirty="0" err="1" smtClean="0"/>
              <a:t>guanosine</a:t>
            </a:r>
            <a:r>
              <a:rPr lang="en-US" dirty="0" smtClean="0"/>
              <a:t> analog that is often combined with </a:t>
            </a:r>
            <a:r>
              <a:rPr lang="en-US" dirty="0" err="1" smtClean="0"/>
              <a:t>zidovudine</a:t>
            </a:r>
            <a:r>
              <a:rPr lang="en-US" dirty="0" smtClean="0"/>
              <a:t> or </a:t>
            </a:r>
            <a:r>
              <a:rPr lang="en-US" dirty="0" err="1" smtClean="0"/>
              <a:t>lamivudine</a:t>
            </a:r>
            <a:r>
              <a:rPr lang="en-US" dirty="0" smtClean="0"/>
              <a:t>. It is also used to prevent HIV infection after exposure to infectious material. It causes a fatal allergic reaction in 5% of patients.</a:t>
            </a:r>
          </a:p>
          <a:p>
            <a:r>
              <a:rPr lang="en-US" u="sng" dirty="0" err="1" smtClean="0"/>
              <a:t>Zalcitabine</a:t>
            </a:r>
            <a:r>
              <a:rPr lang="en-US" dirty="0" smtClean="0"/>
              <a:t> is a </a:t>
            </a:r>
            <a:r>
              <a:rPr lang="en-US" dirty="0" err="1" smtClean="0"/>
              <a:t>cytidine</a:t>
            </a:r>
            <a:r>
              <a:rPr lang="en-US" dirty="0" smtClean="0"/>
              <a:t> analog that has the lowest efficacy of all drugs in the group. In half of the patients, it causes peripheral neuropathy, and also leads to pancreatitis, ulcers and </a:t>
            </a:r>
            <a:r>
              <a:rPr lang="en-US" dirty="0" err="1" smtClean="0"/>
              <a:t>stomatitis</a:t>
            </a:r>
            <a:r>
              <a:rPr lang="en-US" dirty="0" smtClean="0"/>
              <a:t>.</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dirty="0" smtClean="0"/>
              <a:t>                                    </a:t>
            </a:r>
            <a:r>
              <a:rPr lang="en-US" sz="2400" i="1" dirty="0" smtClean="0"/>
              <a:t>nucleoside reverse transcriptase inhibitors</a:t>
            </a:r>
            <a:endParaRPr lang="en-US" sz="2400"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err="1" smtClean="0"/>
              <a:t>Tenofovir</a:t>
            </a:r>
            <a:r>
              <a:rPr lang="en-US" dirty="0" smtClean="0"/>
              <a:t> </a:t>
            </a:r>
            <a:r>
              <a:rPr lang="en-US" dirty="0" err="1" smtClean="0"/>
              <a:t>disiproxil</a:t>
            </a:r>
            <a:r>
              <a:rPr lang="en-US" dirty="0" smtClean="0"/>
              <a:t> </a:t>
            </a:r>
            <a:r>
              <a:rPr lang="en-US" dirty="0" err="1" smtClean="0"/>
              <a:t>fumarate</a:t>
            </a:r>
            <a:r>
              <a:rPr lang="en-US" dirty="0" smtClean="0"/>
              <a:t> is a </a:t>
            </a:r>
            <a:r>
              <a:rPr lang="en-US" dirty="0" err="1" smtClean="0"/>
              <a:t>prodrug</a:t>
            </a:r>
            <a:r>
              <a:rPr lang="en-US" dirty="0" smtClean="0"/>
              <a:t> that is converted </a:t>
            </a:r>
            <a:r>
              <a:rPr lang="en-US" i="1" dirty="0" smtClean="0"/>
              <a:t>in vivo</a:t>
            </a:r>
            <a:r>
              <a:rPr lang="en-US" dirty="0" smtClean="0"/>
              <a:t> to </a:t>
            </a:r>
            <a:r>
              <a:rPr lang="en-US" dirty="0" err="1" smtClean="0"/>
              <a:t>tenofovir</a:t>
            </a:r>
            <a:r>
              <a:rPr lang="en-US" dirty="0" smtClean="0"/>
              <a:t>.</a:t>
            </a:r>
          </a:p>
          <a:p>
            <a:r>
              <a:rPr lang="en-US" dirty="0" smtClean="0"/>
              <a:t>It is effective in the treatment of AIDS when resistance to nucleoside inhibitors occurs.</a:t>
            </a:r>
          </a:p>
          <a:p>
            <a:r>
              <a:rPr lang="en-US" dirty="0" smtClean="0"/>
              <a:t>It is better tolerated compared to drugs from the group of nucleoside reverse transcriptase inhibitors, because it does not have a toxic effect on mitochondria</a:t>
            </a:r>
          </a:p>
          <a:p>
            <a:r>
              <a:rPr lang="en-US" dirty="0" smtClean="0"/>
              <a:t>Use with caution in patients with impaired kidney function.</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dirty="0" smtClean="0"/>
              <a:t>                                    </a:t>
            </a:r>
            <a:r>
              <a:rPr lang="en-US" sz="2400" i="1" dirty="0" smtClean="0"/>
              <a:t>nucleotide reverse transcriptase inhibitors</a:t>
            </a:r>
            <a:endParaRPr lang="en-US" sz="2400" i="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solidFill>
                  <a:srgbClr val="FF0000"/>
                </a:solidFill>
              </a:rPr>
              <a:t>Efavirenz</a:t>
            </a:r>
            <a:r>
              <a:rPr lang="en-US" dirty="0" smtClean="0">
                <a:solidFill>
                  <a:srgbClr val="FF0000"/>
                </a:solidFill>
              </a:rPr>
              <a:t>, </a:t>
            </a:r>
            <a:r>
              <a:rPr lang="en-US" dirty="0" err="1" smtClean="0">
                <a:solidFill>
                  <a:srgbClr val="FF0000"/>
                </a:solidFill>
              </a:rPr>
              <a:t>nevirapine</a:t>
            </a:r>
            <a:r>
              <a:rPr lang="en-US" dirty="0" smtClean="0">
                <a:solidFill>
                  <a:srgbClr val="FF0000"/>
                </a:solidFill>
              </a:rPr>
              <a:t>, </a:t>
            </a:r>
            <a:r>
              <a:rPr lang="en-US" dirty="0" err="1" smtClean="0">
                <a:solidFill>
                  <a:srgbClr val="FF0000"/>
                </a:solidFill>
              </a:rPr>
              <a:t>delavirdine</a:t>
            </a:r>
            <a:r>
              <a:rPr lang="en-US" dirty="0" smtClean="0">
                <a:solidFill>
                  <a:srgbClr val="FF0000"/>
                </a:solidFill>
              </a:rPr>
              <a:t>, </a:t>
            </a:r>
            <a:r>
              <a:rPr lang="en-US" dirty="0" err="1" smtClean="0">
                <a:solidFill>
                  <a:srgbClr val="FF0000"/>
                </a:solidFill>
              </a:rPr>
              <a:t>etravirine</a:t>
            </a:r>
            <a:r>
              <a:rPr lang="en-US" dirty="0" smtClean="0">
                <a:solidFill>
                  <a:srgbClr val="FF0000"/>
                </a:solidFill>
              </a:rPr>
              <a:t>, </a:t>
            </a:r>
            <a:r>
              <a:rPr lang="en-US" dirty="0" err="1" smtClean="0">
                <a:solidFill>
                  <a:srgbClr val="FF0000"/>
                </a:solidFill>
              </a:rPr>
              <a:t>rilpivirine</a:t>
            </a:r>
            <a:endParaRPr lang="en-US" dirty="0" smtClean="0">
              <a:solidFill>
                <a:srgbClr val="FF0000"/>
              </a:solidFill>
            </a:endParaRPr>
          </a:p>
          <a:p>
            <a:r>
              <a:rPr lang="en-US" dirty="0" smtClean="0"/>
              <a:t>These drugs directly inhibit reverse transcriptase.</a:t>
            </a:r>
          </a:p>
          <a:p>
            <a:r>
              <a:rPr lang="en-US" dirty="0" smtClean="0"/>
              <a:t>Given that resistance to them develops quickly, they are used only in combination with nucleoside inhibitors.</a:t>
            </a:r>
          </a:p>
          <a:p>
            <a:r>
              <a:rPr lang="en-US" dirty="0" smtClean="0"/>
              <a:t>Interactions:</a:t>
            </a:r>
          </a:p>
          <a:p>
            <a:pPr lvl="1"/>
            <a:r>
              <a:rPr lang="en-US" dirty="0" smtClean="0"/>
              <a:t>they are inducers of the CYP4503A4 and 2B6 enzymes, so they interact with drugs that are metabolized via </a:t>
            </a:r>
            <a:r>
              <a:rPr lang="en-US" dirty="0" err="1" smtClean="0"/>
              <a:t>cytochromes</a:t>
            </a:r>
            <a:r>
              <a:rPr lang="en-US" dirty="0" smtClean="0"/>
              <a:t> and thus reduce the concentration of those drugs in the blood</a:t>
            </a:r>
          </a:p>
          <a:p>
            <a:r>
              <a:rPr lang="en-US" dirty="0" smtClean="0"/>
              <a:t>The absorption of these drugs is affected by the pH value in the stomach and food, so pay attention to the simultaneous use of H</a:t>
            </a:r>
            <a:r>
              <a:rPr lang="en-US" baseline="-25000" dirty="0" smtClean="0"/>
              <a:t>2</a:t>
            </a:r>
            <a:r>
              <a:rPr lang="en-US" dirty="0" smtClean="0"/>
              <a:t> blockers and proton pump inhibitors.</a:t>
            </a:r>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pPr lvl="1" algn="ctr" rtl="0">
              <a:spcBef>
                <a:spcPct val="0"/>
              </a:spcBef>
            </a:pPr>
            <a:r>
              <a:rPr lang="en-US" sz="3100" dirty="0" smtClean="0"/>
              <a:t>Therapy of HIV infection</a:t>
            </a:r>
            <a:r>
              <a:rPr lang="en-US" dirty="0" smtClean="0"/>
              <a:t/>
            </a:r>
            <a:br>
              <a:rPr lang="en-US" dirty="0" smtClean="0"/>
            </a:br>
            <a:r>
              <a:rPr lang="en-US" sz="2700" i="1" dirty="0" smtClean="0"/>
              <a:t>                    non-</a:t>
            </a:r>
            <a:r>
              <a:rPr lang="en-US" sz="2700" i="1" dirty="0" smtClean="0"/>
              <a:t>nucleoside reverse transcriptase inhibitors</a:t>
            </a:r>
            <a:endParaRPr lang="en-US" sz="2700"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u="sng" dirty="0" err="1" smtClean="0"/>
              <a:t>Efavirenz</a:t>
            </a:r>
            <a:r>
              <a:rPr lang="en-US" dirty="0" smtClean="0"/>
              <a:t> induces many side effects:</a:t>
            </a:r>
          </a:p>
          <a:p>
            <a:pPr lvl="1"/>
            <a:r>
              <a:rPr lang="en-US" dirty="0" smtClean="0"/>
              <a:t>neurological (dizziness, insomnia, agitation, euphoria, hallucinations, depression, nightmares, impaired attention and coordination)</a:t>
            </a:r>
          </a:p>
          <a:p>
            <a:pPr lvl="1"/>
            <a:r>
              <a:rPr lang="en-US" dirty="0" smtClean="0"/>
              <a:t>abdominal pain, vomiting, diarrhea, rash, itching, fatigue</a:t>
            </a:r>
          </a:p>
          <a:p>
            <a:pPr lvl="1"/>
            <a:r>
              <a:rPr lang="en-US" dirty="0" smtClean="0"/>
              <a:t>increase in the level of </a:t>
            </a:r>
            <a:r>
              <a:rPr lang="en-US" dirty="0" err="1" smtClean="0"/>
              <a:t>transaminases</a:t>
            </a:r>
            <a:r>
              <a:rPr lang="en-US" dirty="0" smtClean="0"/>
              <a:t> (AST, ALT), GGT and cholesterol in the serum</a:t>
            </a:r>
          </a:p>
          <a:p>
            <a:r>
              <a:rPr lang="en-US" dirty="0" smtClean="0"/>
              <a:t>A daily dose of 600 mg orally on an empty stomach is recommended, as elevated </a:t>
            </a:r>
            <a:r>
              <a:rPr lang="en-US" dirty="0" err="1" smtClean="0"/>
              <a:t>efavirenz</a:t>
            </a:r>
            <a:r>
              <a:rPr lang="en-US" dirty="0" smtClean="0"/>
              <a:t> concentrations observed after taking the tablet with a meal may increase the frequency of side effects.</a:t>
            </a:r>
          </a:p>
          <a:p>
            <a:r>
              <a:rPr lang="en-US" dirty="0" smtClean="0"/>
              <a:t>Interactions:</a:t>
            </a:r>
          </a:p>
          <a:p>
            <a:pPr lvl="1"/>
            <a:r>
              <a:rPr lang="en-US" dirty="0"/>
              <a:t>i</a:t>
            </a:r>
            <a:r>
              <a:rPr lang="en-US" dirty="0" smtClean="0"/>
              <a:t>s an inducer of CYP3A4 and an inhibitor of CYP2C9 and 2C19 so interacts with drugs that are metabolized through them</a:t>
            </a:r>
          </a:p>
          <a:p>
            <a:pPr lvl="1"/>
            <a:r>
              <a:rPr lang="en-US" dirty="0" smtClean="0"/>
              <a:t>do not use with drugs that cause prolongation of the QT interval and </a:t>
            </a:r>
            <a:r>
              <a:rPr lang="en-US" dirty="0" err="1" smtClean="0"/>
              <a:t>torsade</a:t>
            </a:r>
            <a:r>
              <a:rPr lang="en-US" dirty="0" smtClean="0"/>
              <a:t> de pointes (</a:t>
            </a:r>
            <a:r>
              <a:rPr lang="en-US" dirty="0" err="1" smtClean="0"/>
              <a:t>antiarrhythmics</a:t>
            </a:r>
            <a:r>
              <a:rPr lang="en-US" dirty="0" smtClean="0"/>
              <a:t> of groups </a:t>
            </a:r>
            <a:r>
              <a:rPr lang="en-US" dirty="0" err="1" smtClean="0"/>
              <a:t>Ia</a:t>
            </a:r>
            <a:r>
              <a:rPr lang="en-US" dirty="0" smtClean="0"/>
              <a:t> and III, </a:t>
            </a:r>
            <a:r>
              <a:rPr lang="en-US" dirty="0" err="1" smtClean="0"/>
              <a:t>neuroleptics</a:t>
            </a:r>
            <a:r>
              <a:rPr lang="en-US" dirty="0" smtClean="0"/>
              <a:t>, antidepressants, </a:t>
            </a:r>
            <a:r>
              <a:rPr lang="en-US" dirty="0" err="1" smtClean="0"/>
              <a:t>macrolides</a:t>
            </a:r>
            <a:r>
              <a:rPr lang="en-US" dirty="0" smtClean="0"/>
              <a:t>, </a:t>
            </a:r>
            <a:r>
              <a:rPr lang="en-US" dirty="0" err="1" smtClean="0"/>
              <a:t>fluoroquinolones</a:t>
            </a:r>
            <a:r>
              <a:rPr lang="en-US" dirty="0" smtClean="0"/>
              <a:t>, </a:t>
            </a:r>
            <a:r>
              <a:rPr lang="en-US" dirty="0" err="1" smtClean="0"/>
              <a:t>imidazole</a:t>
            </a:r>
            <a:r>
              <a:rPr lang="en-US" dirty="0" smtClean="0"/>
              <a:t>, </a:t>
            </a:r>
            <a:r>
              <a:rPr lang="en-US" dirty="0" err="1" smtClean="0"/>
              <a:t>astemizole</a:t>
            </a:r>
            <a:r>
              <a:rPr lang="en-US" dirty="0" smtClean="0"/>
              <a:t>, </a:t>
            </a:r>
            <a:r>
              <a:rPr lang="en-US" dirty="0" err="1" smtClean="0"/>
              <a:t>cisapride</a:t>
            </a:r>
            <a:r>
              <a:rPr lang="en-US" dirty="0" smtClean="0"/>
              <a:t>)</a:t>
            </a:r>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pPr lvl="1" algn="ctr" rtl="0">
              <a:spcBef>
                <a:spcPct val="0"/>
              </a:spcBef>
            </a:pPr>
            <a:r>
              <a:rPr lang="en-US" sz="3100" dirty="0" smtClean="0"/>
              <a:t>Therapy of HIV infection</a:t>
            </a:r>
            <a:r>
              <a:rPr lang="en-US" dirty="0" smtClean="0"/>
              <a:t/>
            </a:r>
            <a:br>
              <a:rPr lang="en-US" dirty="0" smtClean="0"/>
            </a:br>
            <a:r>
              <a:rPr lang="en-US" sz="2700" i="1" dirty="0" smtClean="0"/>
              <a:t>                    non-</a:t>
            </a:r>
            <a:r>
              <a:rPr lang="en-US" sz="2700" i="1" dirty="0" smtClean="0"/>
              <a:t>nucleoside reverse transcriptase inhibitors</a:t>
            </a:r>
            <a:endParaRPr lang="en-US" sz="27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HBV infection</a:t>
            </a:r>
            <a:endParaRPr lang="en-US" dirty="0"/>
          </a:p>
        </p:txBody>
      </p:sp>
      <p:sp>
        <p:nvSpPr>
          <p:cNvPr id="3" name="Content Placeholder 2"/>
          <p:cNvSpPr>
            <a:spLocks noGrp="1"/>
          </p:cNvSpPr>
          <p:nvPr>
            <p:ph idx="1"/>
          </p:nvPr>
        </p:nvSpPr>
        <p:spPr/>
        <p:txBody>
          <a:bodyPr/>
          <a:lstStyle/>
          <a:p>
            <a:r>
              <a:rPr lang="en-US" dirty="0" smtClean="0"/>
              <a:t>The drugs of choice are:</a:t>
            </a:r>
            <a:endParaRPr lang="sr-Latn-RS" dirty="0" smtClean="0"/>
          </a:p>
          <a:p>
            <a:pPr lvl="1"/>
            <a:r>
              <a:rPr lang="en-US" dirty="0" err="1" smtClean="0">
                <a:solidFill>
                  <a:srgbClr val="FF0000"/>
                </a:solidFill>
              </a:rPr>
              <a:t>pegylated</a:t>
            </a:r>
            <a:r>
              <a:rPr lang="en-US" dirty="0" smtClean="0">
                <a:solidFill>
                  <a:srgbClr val="FF0000"/>
                </a:solidFill>
              </a:rPr>
              <a:t> interferon alfa-2a</a:t>
            </a:r>
            <a:endParaRPr lang="sr-Latn-RS" dirty="0" smtClean="0">
              <a:solidFill>
                <a:srgbClr val="FF0000"/>
              </a:solidFill>
            </a:endParaRPr>
          </a:p>
          <a:p>
            <a:pPr lvl="1"/>
            <a:r>
              <a:rPr lang="sr-Latn-RS" dirty="0" err="1">
                <a:solidFill>
                  <a:srgbClr val="FF0000"/>
                </a:solidFill>
              </a:rPr>
              <a:t>e</a:t>
            </a:r>
            <a:r>
              <a:rPr lang="en-US" dirty="0" err="1" smtClean="0">
                <a:solidFill>
                  <a:srgbClr val="FF0000"/>
                </a:solidFill>
              </a:rPr>
              <a:t>ntecavir</a:t>
            </a:r>
            <a:endParaRPr lang="sr-Latn-RS" dirty="0" smtClean="0">
              <a:solidFill>
                <a:srgbClr val="FF0000"/>
              </a:solidFill>
            </a:endParaRPr>
          </a:p>
          <a:p>
            <a:pPr lvl="1"/>
            <a:r>
              <a:rPr lang="en-US" dirty="0" err="1" smtClean="0">
                <a:solidFill>
                  <a:srgbClr val="FF0000"/>
                </a:solidFill>
              </a:rPr>
              <a:t>tenofovir</a:t>
            </a:r>
            <a:r>
              <a:rPr lang="en-US" dirty="0" smtClean="0">
                <a:solidFill>
                  <a:srgbClr val="FF0000"/>
                </a:solidFill>
              </a:rPr>
              <a:t> </a:t>
            </a:r>
            <a:r>
              <a:rPr lang="en-US" dirty="0" err="1" smtClean="0">
                <a:solidFill>
                  <a:srgbClr val="FF0000"/>
                </a:solidFill>
              </a:rPr>
              <a:t>disoproxil</a:t>
            </a:r>
            <a:r>
              <a:rPr lang="en-US" dirty="0" smtClean="0">
                <a:solidFill>
                  <a:srgbClr val="FF0000"/>
                </a:solidFill>
              </a:rPr>
              <a:t> </a:t>
            </a:r>
            <a:r>
              <a:rPr lang="en-US" dirty="0" err="1" smtClean="0">
                <a:solidFill>
                  <a:srgbClr val="FF0000"/>
                </a:solidFill>
              </a:rPr>
              <a:t>fumarate</a:t>
            </a:r>
            <a:endParaRPr lang="sr-Latn-RS" dirty="0" smtClean="0">
              <a:solidFill>
                <a:srgbClr val="FF0000"/>
              </a:solidFill>
            </a:endParaRPr>
          </a:p>
          <a:p>
            <a:r>
              <a:rPr lang="en-US" dirty="0" smtClean="0"/>
              <a:t>They are used as </a:t>
            </a:r>
            <a:r>
              <a:rPr lang="en-US" dirty="0" err="1" smtClean="0"/>
              <a:t>monotherapy</a:t>
            </a:r>
            <a:r>
              <a:rPr lang="en-US" dirty="0" smtClean="0"/>
              <a:t> at the beginning of treatment, and later they can be combined with each other, if the patient has not responded adequately to the use of one drug.</a:t>
            </a:r>
            <a:endParaRPr lang="sr-Latn-RS" dirty="0" smtClean="0"/>
          </a:p>
          <a:p>
            <a:r>
              <a:rPr lang="en-US" dirty="0" smtClean="0"/>
              <a:t>Treatment for chronic hepatitis B usually lasts at least one year.</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u="sng" dirty="0" err="1" smtClean="0"/>
              <a:t>Nevirapine</a:t>
            </a:r>
            <a:r>
              <a:rPr lang="en-US" dirty="0" smtClean="0"/>
              <a:t> should be used with caution because of its potential to cause Stevens-Johnson syndrome and liver damage.</a:t>
            </a:r>
          </a:p>
          <a:p>
            <a:r>
              <a:rPr lang="en-US" dirty="0" smtClean="0"/>
              <a:t>The most common side effect is a rash, but edema, fatigue, fever, headache, insomnia, nausea, and vomiting also occur.</a:t>
            </a:r>
          </a:p>
          <a:p>
            <a:r>
              <a:rPr lang="en-US" dirty="0" smtClean="0"/>
              <a:t>It is an inducer of the CYP3A4 enzyme and enters into numerous interactions.</a:t>
            </a:r>
          </a:p>
          <a:p>
            <a:r>
              <a:rPr lang="en-US" u="sng" dirty="0" err="1" smtClean="0"/>
              <a:t>Delavirdine</a:t>
            </a:r>
            <a:r>
              <a:rPr lang="en-US" dirty="0" smtClean="0"/>
              <a:t> is only used in the treatment of AIDS.</a:t>
            </a:r>
          </a:p>
          <a:p>
            <a:r>
              <a:rPr lang="en-US" dirty="0" smtClean="0"/>
              <a:t>Most often, it causes an itchy rash that appears in the first three weeks after applying the drug.</a:t>
            </a:r>
          </a:p>
          <a:p>
            <a:r>
              <a:rPr lang="en-US" u="sng" dirty="0" err="1" smtClean="0"/>
              <a:t>Etravirine</a:t>
            </a:r>
            <a:r>
              <a:rPr lang="en-US" dirty="0" smtClean="0"/>
              <a:t> causes a number of side effects:</a:t>
            </a:r>
          </a:p>
          <a:p>
            <a:pPr lvl="1"/>
            <a:r>
              <a:rPr lang="en-US" dirty="0" smtClean="0"/>
              <a:t>mild to moderate rash during the first 6 weeks of therapy, nausea, diarrhea, peripheral neuropathy</a:t>
            </a:r>
          </a:p>
          <a:p>
            <a:pPr lvl="1"/>
            <a:r>
              <a:rPr lang="en-US" dirty="0" smtClean="0"/>
              <a:t>rarely - </a:t>
            </a:r>
            <a:r>
              <a:rPr lang="en-US" dirty="0" smtClean="0"/>
              <a:t>Stevens-Johnson syndrome, toxic epidermal </a:t>
            </a:r>
            <a:r>
              <a:rPr lang="en-US" dirty="0" err="1" smtClean="0"/>
              <a:t>necrolysis</a:t>
            </a:r>
            <a:r>
              <a:rPr lang="en-US" dirty="0" smtClean="0"/>
              <a:t>, </a:t>
            </a:r>
            <a:r>
              <a:rPr lang="en-US" dirty="0" err="1" smtClean="0"/>
              <a:t>erythema</a:t>
            </a:r>
            <a:r>
              <a:rPr lang="en-US" dirty="0" smtClean="0"/>
              <a:t> </a:t>
            </a:r>
            <a:r>
              <a:rPr lang="en-US" dirty="0" err="1" smtClean="0"/>
              <a:t>multiforme</a:t>
            </a:r>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pPr lvl="1" algn="ctr" rtl="0">
              <a:spcBef>
                <a:spcPct val="0"/>
              </a:spcBef>
            </a:pPr>
            <a:r>
              <a:rPr lang="en-US" sz="3100" dirty="0" smtClean="0"/>
              <a:t>Therapy of HIV infection</a:t>
            </a:r>
            <a:r>
              <a:rPr lang="en-US" dirty="0" smtClean="0"/>
              <a:t/>
            </a:r>
            <a:br>
              <a:rPr lang="en-US" dirty="0" smtClean="0"/>
            </a:br>
            <a:r>
              <a:rPr lang="en-US" sz="2700" i="1" dirty="0" smtClean="0"/>
              <a:t>                    non-</a:t>
            </a:r>
            <a:r>
              <a:rPr lang="en-US" sz="2700" i="1" dirty="0" smtClean="0"/>
              <a:t>nucleoside reverse transcriptase inhibitors</a:t>
            </a:r>
            <a:endParaRPr lang="en-US" sz="2700" i="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err="1" smtClean="0">
                <a:solidFill>
                  <a:srgbClr val="FF0000"/>
                </a:solidFill>
              </a:rPr>
              <a:t>Ritonavir</a:t>
            </a:r>
            <a:r>
              <a:rPr lang="en-US" dirty="0" smtClean="0">
                <a:solidFill>
                  <a:srgbClr val="FF0000"/>
                </a:solidFill>
              </a:rPr>
              <a:t>, </a:t>
            </a:r>
            <a:r>
              <a:rPr lang="en-US" dirty="0" err="1" smtClean="0">
                <a:solidFill>
                  <a:srgbClr val="FF0000"/>
                </a:solidFill>
              </a:rPr>
              <a:t>nelfinavir</a:t>
            </a:r>
            <a:r>
              <a:rPr lang="en-US" dirty="0" smtClean="0">
                <a:solidFill>
                  <a:srgbClr val="FF0000"/>
                </a:solidFill>
              </a:rPr>
              <a:t>, </a:t>
            </a:r>
            <a:r>
              <a:rPr lang="en-US" dirty="0" err="1" smtClean="0">
                <a:solidFill>
                  <a:srgbClr val="FF0000"/>
                </a:solidFill>
              </a:rPr>
              <a:t>indinavir</a:t>
            </a:r>
            <a:r>
              <a:rPr lang="en-US" dirty="0" smtClean="0">
                <a:solidFill>
                  <a:srgbClr val="FF0000"/>
                </a:solidFill>
              </a:rPr>
              <a:t>, </a:t>
            </a:r>
            <a:r>
              <a:rPr lang="en-US" dirty="0" err="1" smtClean="0">
                <a:solidFill>
                  <a:srgbClr val="FF0000"/>
                </a:solidFill>
              </a:rPr>
              <a:t>amprenavir</a:t>
            </a:r>
            <a:r>
              <a:rPr lang="en-US" dirty="0" smtClean="0">
                <a:solidFill>
                  <a:srgbClr val="FF0000"/>
                </a:solidFill>
              </a:rPr>
              <a:t>, </a:t>
            </a:r>
            <a:r>
              <a:rPr lang="en-US" dirty="0" err="1" smtClean="0">
                <a:solidFill>
                  <a:srgbClr val="FF0000"/>
                </a:solidFill>
              </a:rPr>
              <a:t>saquinavir</a:t>
            </a:r>
            <a:r>
              <a:rPr lang="en-US" dirty="0" smtClean="0">
                <a:solidFill>
                  <a:srgbClr val="FF0000"/>
                </a:solidFill>
              </a:rPr>
              <a:t>, </a:t>
            </a:r>
            <a:r>
              <a:rPr lang="en-US" dirty="0" err="1" smtClean="0">
                <a:solidFill>
                  <a:srgbClr val="FF0000"/>
                </a:solidFill>
              </a:rPr>
              <a:t>lopinavir</a:t>
            </a:r>
            <a:r>
              <a:rPr lang="en-US" dirty="0" smtClean="0">
                <a:solidFill>
                  <a:srgbClr val="FF0000"/>
                </a:solidFill>
              </a:rPr>
              <a:t>, </a:t>
            </a:r>
            <a:r>
              <a:rPr lang="en-US" dirty="0" err="1" smtClean="0">
                <a:solidFill>
                  <a:srgbClr val="FF0000"/>
                </a:solidFill>
              </a:rPr>
              <a:t>darunavir</a:t>
            </a:r>
            <a:r>
              <a:rPr lang="en-US" dirty="0" smtClean="0">
                <a:solidFill>
                  <a:srgbClr val="FF0000"/>
                </a:solidFill>
              </a:rPr>
              <a:t>, </a:t>
            </a:r>
            <a:r>
              <a:rPr lang="en-US" dirty="0" err="1" smtClean="0">
                <a:solidFill>
                  <a:srgbClr val="FF0000"/>
                </a:solidFill>
              </a:rPr>
              <a:t>atazanavir</a:t>
            </a:r>
            <a:r>
              <a:rPr lang="en-US" dirty="0" smtClean="0">
                <a:solidFill>
                  <a:srgbClr val="FF0000"/>
                </a:solidFill>
              </a:rPr>
              <a:t>, </a:t>
            </a:r>
            <a:r>
              <a:rPr lang="en-US" dirty="0" err="1" smtClean="0">
                <a:solidFill>
                  <a:srgbClr val="FF0000"/>
                </a:solidFill>
              </a:rPr>
              <a:t>tipranavir</a:t>
            </a:r>
            <a:r>
              <a:rPr lang="en-US" dirty="0" smtClean="0">
                <a:solidFill>
                  <a:srgbClr val="FF0000"/>
                </a:solidFill>
              </a:rPr>
              <a:t>, </a:t>
            </a:r>
            <a:r>
              <a:rPr lang="en-US" dirty="0" err="1" smtClean="0">
                <a:solidFill>
                  <a:srgbClr val="FF0000"/>
                </a:solidFill>
              </a:rPr>
              <a:t>fosamprenavir</a:t>
            </a:r>
            <a:endParaRPr lang="en-US" dirty="0" smtClean="0">
              <a:solidFill>
                <a:srgbClr val="FF0000"/>
              </a:solidFill>
            </a:endParaRPr>
          </a:p>
          <a:p>
            <a:r>
              <a:rPr lang="en-US" dirty="0" smtClean="0"/>
              <a:t>The side effects of drugs of this group are numerous:</a:t>
            </a:r>
          </a:p>
          <a:p>
            <a:pPr lvl="1"/>
            <a:r>
              <a:rPr lang="en-US" dirty="0" smtClean="0"/>
              <a:t>GIT disorders, </a:t>
            </a:r>
            <a:r>
              <a:rPr lang="en-US" dirty="0" err="1" smtClean="0"/>
              <a:t>paresthesias</a:t>
            </a:r>
            <a:endParaRPr lang="en-US" dirty="0" smtClean="0"/>
          </a:p>
          <a:p>
            <a:pPr lvl="1"/>
            <a:r>
              <a:rPr lang="en-US" dirty="0" smtClean="0"/>
              <a:t>insulin resistance and increase in blood glucose, increase in lipid values</a:t>
            </a:r>
          </a:p>
          <a:p>
            <a:pPr lvl="1"/>
            <a:r>
              <a:rPr lang="en-US" dirty="0" smtClean="0"/>
              <a:t>liver damage</a:t>
            </a:r>
          </a:p>
          <a:p>
            <a:r>
              <a:rPr lang="en-US" dirty="0" smtClean="0"/>
              <a:t>Interactions at the </a:t>
            </a:r>
            <a:r>
              <a:rPr lang="en-US" dirty="0" err="1" smtClean="0"/>
              <a:t>cytochrome</a:t>
            </a:r>
            <a:r>
              <a:rPr lang="en-US" dirty="0" smtClean="0"/>
              <a:t> level are numerous, as they are CYP450 inhibitors.</a:t>
            </a:r>
          </a:p>
          <a:p>
            <a:r>
              <a:rPr lang="en-US" u="sng" dirty="0" err="1" smtClean="0"/>
              <a:t>Ritonavir</a:t>
            </a:r>
            <a:r>
              <a:rPr lang="en-US" dirty="0" smtClean="0"/>
              <a:t> is used in combination with other drugs from this group to increase their plasma concentration, as it is an inhibitor of CYP3A4 and 2D6.</a:t>
            </a:r>
          </a:p>
          <a:p>
            <a:r>
              <a:rPr lang="en-US" dirty="0" smtClean="0"/>
              <a:t>It can cause serious life-threatening side effects (pancreatitis, </a:t>
            </a:r>
            <a:r>
              <a:rPr lang="en-US" dirty="0" err="1" smtClean="0"/>
              <a:t>cardiotoxicity</a:t>
            </a:r>
            <a:r>
              <a:rPr lang="en-US" dirty="0" smtClean="0"/>
              <a:t>, </a:t>
            </a:r>
            <a:r>
              <a:rPr lang="en-US" dirty="0" err="1" smtClean="0"/>
              <a:t>hepatotoxicity</a:t>
            </a:r>
            <a:r>
              <a:rPr lang="en-US" dirty="0" smtClean="0"/>
              <a:t>, severe skin rash and allergic reactions).</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sz="2400" i="1" dirty="0" smtClean="0"/>
              <a:t>                                                                 </a:t>
            </a:r>
            <a:r>
              <a:rPr lang="en-US" sz="2400" i="1" dirty="0" smtClean="0"/>
              <a:t>protease inhibitors</a:t>
            </a:r>
            <a:endParaRPr lang="en-US" sz="2400" i="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u="sng" dirty="0" err="1" smtClean="0"/>
              <a:t>Nelfinavir</a:t>
            </a:r>
            <a:r>
              <a:rPr lang="en-US" dirty="0" smtClean="0"/>
              <a:t> is the least toxic (nausea, diarrhea, gas, stomach pain, loss of appetite, rash, changes in the localization of body fat, especially on the stomach, chest and neck).</a:t>
            </a:r>
          </a:p>
          <a:p>
            <a:r>
              <a:rPr lang="en-US" u="sng" dirty="0" err="1" smtClean="0"/>
              <a:t>Indinavir</a:t>
            </a:r>
            <a:r>
              <a:rPr lang="en-US" dirty="0" smtClean="0"/>
              <a:t> specifically causes </a:t>
            </a:r>
            <a:r>
              <a:rPr lang="en-US" dirty="0" err="1" smtClean="0"/>
              <a:t>nephrolithiasis</a:t>
            </a:r>
            <a:r>
              <a:rPr lang="en-US" dirty="0" smtClean="0"/>
              <a:t>, especially in children, and this can be prevented by adequate hydration of patients (&gt;1.5 l of water per day).</a:t>
            </a:r>
          </a:p>
          <a:p>
            <a:r>
              <a:rPr lang="en-US" u="sng" dirty="0" err="1" smtClean="0"/>
              <a:t>Amprenavir</a:t>
            </a:r>
            <a:r>
              <a:rPr lang="en-US" dirty="0" smtClean="0"/>
              <a:t> is formulated in the form of capsules (50 and 150 mg) and oral solution, which must not be given to children under 4 years of age and pregnant women, because it contains a lot of propylene glycol.</a:t>
            </a:r>
          </a:p>
          <a:p>
            <a:r>
              <a:rPr lang="en-US" u="sng" dirty="0" err="1" smtClean="0"/>
              <a:t>Fosamprenavir</a:t>
            </a:r>
            <a:r>
              <a:rPr lang="en-US" dirty="0" smtClean="0"/>
              <a:t> is a </a:t>
            </a:r>
            <a:r>
              <a:rPr lang="en-US" dirty="0" err="1" smtClean="0"/>
              <a:t>prodrug</a:t>
            </a:r>
            <a:r>
              <a:rPr lang="en-US" dirty="0" smtClean="0"/>
              <a:t> that is converted to </a:t>
            </a:r>
            <a:r>
              <a:rPr lang="en-US" dirty="0" err="1" smtClean="0"/>
              <a:t>amprenavir</a:t>
            </a:r>
            <a:r>
              <a:rPr lang="en-US" dirty="0" smtClean="0"/>
              <a:t> in the body.</a:t>
            </a:r>
          </a:p>
          <a:p>
            <a:r>
              <a:rPr lang="en-US" u="sng" dirty="0" err="1" smtClean="0"/>
              <a:t>Tipranavir</a:t>
            </a:r>
            <a:r>
              <a:rPr lang="en-US" dirty="0" smtClean="0"/>
              <a:t> can cause liver damage. It is given if there is resistance to other drugs from this group.</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sz="2400" i="1" dirty="0" smtClean="0"/>
              <a:t>                                                                 </a:t>
            </a:r>
            <a:r>
              <a:rPr lang="en-US" sz="2400" i="1" dirty="0" smtClean="0"/>
              <a:t>protease inhibitors</a:t>
            </a:r>
            <a:endParaRPr lang="en-US" sz="2400" i="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err="1" smtClean="0"/>
              <a:t>Saquinavir</a:t>
            </a:r>
            <a:r>
              <a:rPr lang="en-US" dirty="0" smtClean="0"/>
              <a:t> has a tendency to interact with many drugs.</a:t>
            </a:r>
          </a:p>
          <a:p>
            <a:r>
              <a:rPr lang="en-US" dirty="0" smtClean="0"/>
              <a:t>It may prolong the QT interval in healthy individuals, so it should be used with caution in patients taking other drugs that prolong the QT interval.</a:t>
            </a:r>
          </a:p>
          <a:p>
            <a:r>
              <a:rPr lang="en-US" dirty="0" smtClean="0"/>
              <a:t>It also leads to metabolic disorders (diabetes mellitus, </a:t>
            </a:r>
            <a:r>
              <a:rPr lang="en-US" dirty="0" err="1" smtClean="0"/>
              <a:t>hyperlipidemia</a:t>
            </a:r>
            <a:r>
              <a:rPr lang="en-US" dirty="0" smtClean="0"/>
              <a:t>) and worsening of existing liver disease.</a:t>
            </a:r>
          </a:p>
          <a:p>
            <a:r>
              <a:rPr lang="en-US" u="sng" dirty="0" err="1" smtClean="0"/>
              <a:t>Lopinavir</a:t>
            </a:r>
            <a:r>
              <a:rPr lang="en-US" u="sng" dirty="0" smtClean="0"/>
              <a:t>, </a:t>
            </a:r>
            <a:r>
              <a:rPr lang="en-US" u="sng" dirty="0" err="1" smtClean="0"/>
              <a:t>darunavir</a:t>
            </a:r>
            <a:r>
              <a:rPr lang="en-US" u="sng" dirty="0" smtClean="0"/>
              <a:t>, and </a:t>
            </a:r>
            <a:r>
              <a:rPr lang="en-US" u="sng" dirty="0" err="1" smtClean="0"/>
              <a:t>atazanavir</a:t>
            </a:r>
            <a:r>
              <a:rPr lang="en-US" dirty="0" smtClean="0"/>
              <a:t> lead to hyperglycemia, </a:t>
            </a:r>
            <a:r>
              <a:rPr lang="en-US" dirty="0" err="1" smtClean="0"/>
              <a:t>hepatotoxicity</a:t>
            </a:r>
            <a:r>
              <a:rPr lang="en-US" dirty="0" smtClean="0"/>
              <a:t>, and QT prolongation.</a:t>
            </a:r>
            <a:endParaRPr lang="en-US" dirty="0"/>
          </a:p>
        </p:txBody>
      </p:sp>
      <p:sp>
        <p:nvSpPr>
          <p:cNvPr id="4" name="Title 1"/>
          <p:cNvSpPr>
            <a:spLocks noGrp="1"/>
          </p:cNvSpPr>
          <p:nvPr>
            <p:ph type="title"/>
          </p:nvPr>
        </p:nvSpPr>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sz="2400" i="1" dirty="0" smtClean="0"/>
              <a:t>                                                                 </a:t>
            </a:r>
            <a:r>
              <a:rPr lang="en-US" sz="2400" i="1" dirty="0" smtClean="0"/>
              <a:t>protease inhibitors</a:t>
            </a:r>
            <a:endParaRPr lang="en-US" sz="2400"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25144"/>
          </a:xfrm>
        </p:spPr>
        <p:txBody>
          <a:bodyPr>
            <a:normAutofit fontScale="92500"/>
          </a:bodyPr>
          <a:lstStyle/>
          <a:p>
            <a:r>
              <a:rPr lang="en-US" dirty="0" err="1" smtClean="0">
                <a:solidFill>
                  <a:srgbClr val="FF0000"/>
                </a:solidFill>
              </a:rPr>
              <a:t>Enfuvirtide</a:t>
            </a:r>
            <a:r>
              <a:rPr lang="en-US" dirty="0" smtClean="0">
                <a:solidFill>
                  <a:srgbClr val="FF0000"/>
                </a:solidFill>
              </a:rPr>
              <a:t> and </a:t>
            </a:r>
            <a:r>
              <a:rPr lang="en-US" dirty="0" err="1" smtClean="0">
                <a:solidFill>
                  <a:srgbClr val="FF0000"/>
                </a:solidFill>
              </a:rPr>
              <a:t>maraviroc</a:t>
            </a:r>
            <a:r>
              <a:rPr lang="en-US" dirty="0" smtClean="0"/>
              <a:t> prevent HIV from entering lymphocytes in different ways.</a:t>
            </a:r>
          </a:p>
          <a:p>
            <a:r>
              <a:rPr lang="en-US" dirty="0" smtClean="0"/>
              <a:t>They are used in patients who have not responded well to reverse transcriptase inhibitors.</a:t>
            </a:r>
          </a:p>
          <a:p>
            <a:r>
              <a:rPr lang="en-US" u="sng" dirty="0" err="1" smtClean="0"/>
              <a:t>Enfuvirtide</a:t>
            </a:r>
            <a:r>
              <a:rPr lang="en-US" dirty="0" smtClean="0"/>
              <a:t> blocks the viral protein gp41, which normally allows fusion of the virus membrane with the lymphocyte membrane.</a:t>
            </a:r>
          </a:p>
          <a:p>
            <a:r>
              <a:rPr lang="en-US" dirty="0" smtClean="0"/>
              <a:t>It is administered </a:t>
            </a:r>
            <a:r>
              <a:rPr lang="en-US" dirty="0" err="1" smtClean="0"/>
              <a:t>parenterally</a:t>
            </a:r>
            <a:r>
              <a:rPr lang="en-US" dirty="0" smtClean="0"/>
              <a:t>. It causes reactions at the injection site, stomach pain, fever, decreased appetite, constipation.</a:t>
            </a:r>
          </a:p>
          <a:p>
            <a:r>
              <a:rPr lang="en-US" u="sng" dirty="0" err="1" smtClean="0"/>
              <a:t>Maraviroc</a:t>
            </a:r>
            <a:r>
              <a:rPr lang="en-US" dirty="0" smtClean="0"/>
              <a:t> blocks </a:t>
            </a:r>
            <a:r>
              <a:rPr lang="en-US" dirty="0" err="1" smtClean="0"/>
              <a:t>chemokine</a:t>
            </a:r>
            <a:r>
              <a:rPr lang="en-US" dirty="0" smtClean="0"/>
              <a:t> CCR5 receptors on lymphocytes for viral </a:t>
            </a:r>
            <a:r>
              <a:rPr lang="en-US" dirty="0" err="1" smtClean="0"/>
              <a:t>glycoproteins</a:t>
            </a:r>
            <a:r>
              <a:rPr lang="en-US" dirty="0" smtClean="0"/>
              <a:t>.</a:t>
            </a:r>
          </a:p>
          <a:p>
            <a:r>
              <a:rPr lang="en-US" dirty="0" smtClean="0"/>
              <a:t>It can cause serious, life-threatening side effects (severe liver damage, severe rash and allergic reactions).</a:t>
            </a:r>
          </a:p>
          <a:p>
            <a:r>
              <a:rPr lang="en-US" dirty="0" smtClean="0"/>
              <a:t>It is administered orally in a dose of 150, 300 or 600 mg twice a day.</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sz="2400" i="1" dirty="0" smtClean="0"/>
              <a:t>                              </a:t>
            </a:r>
            <a:r>
              <a:rPr lang="en-US" sz="2400" i="1" dirty="0" smtClean="0"/>
              <a:t>inhibitors of virus entry into lymphocytes</a:t>
            </a:r>
            <a:endParaRPr lang="en-US" sz="2400" i="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solidFill>
                  <a:srgbClr val="FF0000"/>
                </a:solidFill>
              </a:rPr>
              <a:t>Raltegravir</a:t>
            </a:r>
            <a:r>
              <a:rPr lang="en-US" dirty="0" smtClean="0">
                <a:solidFill>
                  <a:srgbClr val="FF0000"/>
                </a:solidFill>
              </a:rPr>
              <a:t>, </a:t>
            </a:r>
            <a:r>
              <a:rPr lang="en-US" dirty="0" err="1" smtClean="0">
                <a:solidFill>
                  <a:srgbClr val="FF0000"/>
                </a:solidFill>
              </a:rPr>
              <a:t>elvitegravir</a:t>
            </a:r>
            <a:r>
              <a:rPr lang="en-US" dirty="0" smtClean="0">
                <a:solidFill>
                  <a:srgbClr val="FF0000"/>
                </a:solidFill>
              </a:rPr>
              <a:t> and </a:t>
            </a:r>
            <a:r>
              <a:rPr lang="en-US" dirty="0" err="1" smtClean="0">
                <a:solidFill>
                  <a:srgbClr val="FF0000"/>
                </a:solidFill>
              </a:rPr>
              <a:t>dolutegravir</a:t>
            </a:r>
            <a:r>
              <a:rPr lang="en-US" dirty="0" smtClean="0">
                <a:solidFill>
                  <a:srgbClr val="FF0000"/>
                </a:solidFill>
              </a:rPr>
              <a:t> </a:t>
            </a:r>
            <a:r>
              <a:rPr lang="en-US" dirty="0" smtClean="0"/>
              <a:t>inhibit the </a:t>
            </a:r>
            <a:r>
              <a:rPr lang="en-US" dirty="0" err="1" smtClean="0"/>
              <a:t>integrase</a:t>
            </a:r>
            <a:r>
              <a:rPr lang="en-US" dirty="0" smtClean="0"/>
              <a:t> enzyme required for the incorporation of viral DNA into the host's chromosomes.</a:t>
            </a:r>
          </a:p>
          <a:p>
            <a:r>
              <a:rPr lang="en-US" dirty="0" smtClean="0"/>
              <a:t>They are administered orally, in combination with other HAART therapy.</a:t>
            </a:r>
          </a:p>
          <a:p>
            <a:r>
              <a:rPr lang="en-US" u="sng" dirty="0" err="1" smtClean="0"/>
              <a:t>Raltegravir</a:t>
            </a:r>
            <a:r>
              <a:rPr lang="en-US" dirty="0" smtClean="0"/>
              <a:t> does not interact with other drugs at the level of the liver. It causes </a:t>
            </a:r>
            <a:r>
              <a:rPr lang="en-US" dirty="0" err="1" smtClean="0"/>
              <a:t>rhabdomyolysis</a:t>
            </a:r>
            <a:r>
              <a:rPr lang="en-US" dirty="0" smtClean="0"/>
              <a:t> and </a:t>
            </a:r>
            <a:r>
              <a:rPr lang="en-US" dirty="0" err="1" smtClean="0"/>
              <a:t>myopathy</a:t>
            </a:r>
            <a:r>
              <a:rPr lang="en-US" dirty="0" smtClean="0"/>
              <a:t>.</a:t>
            </a:r>
          </a:p>
          <a:p>
            <a:r>
              <a:rPr lang="en-US" u="sng" dirty="0" err="1" smtClean="0"/>
              <a:t>Elvitegravir</a:t>
            </a:r>
            <a:r>
              <a:rPr lang="en-US" dirty="0" smtClean="0"/>
              <a:t> causes heart problems, decreased appetite, diarrhea, bone pain. Enters into interactions due to metabolism via </a:t>
            </a:r>
            <a:r>
              <a:rPr lang="en-US" dirty="0" err="1" smtClean="0"/>
              <a:t>cytochrome</a:t>
            </a:r>
            <a:r>
              <a:rPr lang="en-US" dirty="0" smtClean="0"/>
              <a:t> in the liver.</a:t>
            </a:r>
          </a:p>
          <a:p>
            <a:r>
              <a:rPr lang="en-US" u="sng" dirty="0" err="1" smtClean="0"/>
              <a:t>Dolutegravir</a:t>
            </a:r>
            <a:r>
              <a:rPr lang="en-US" dirty="0" smtClean="0"/>
              <a:t> can cause headache, muscle and joint pain, itching, fever. It also acts on resistant strains of the virus.</a:t>
            </a:r>
            <a:endParaRPr lang="en-US" dirty="0"/>
          </a:p>
        </p:txBody>
      </p:sp>
      <p:sp>
        <p:nvSpPr>
          <p:cNvPr id="4" name="Title 1"/>
          <p:cNvSpPr>
            <a:spLocks noGrp="1"/>
          </p:cNvSpPr>
          <p:nvPr>
            <p:ph type="title"/>
          </p:nvPr>
        </p:nvSpPr>
        <p:spPr>
          <a:xfrm>
            <a:off x="457200" y="274638"/>
            <a:ext cx="8229600" cy="1143000"/>
          </a:xfrm>
        </p:spPr>
        <p:txBody>
          <a:bodyPr>
            <a:normAutofit/>
          </a:bodyPr>
          <a:lstStyle/>
          <a:p>
            <a:pPr lvl="1" algn="ctr" rtl="0">
              <a:spcBef>
                <a:spcPct val="0"/>
              </a:spcBef>
            </a:pPr>
            <a:r>
              <a:rPr lang="en-US" sz="2800" dirty="0" smtClean="0"/>
              <a:t>Therapy of HIV infection</a:t>
            </a:r>
            <a:r>
              <a:rPr lang="en-US" dirty="0" smtClean="0"/>
              <a:t/>
            </a:r>
            <a:br>
              <a:rPr lang="en-US" dirty="0" smtClean="0"/>
            </a:br>
            <a:r>
              <a:rPr lang="en-US" sz="2400" i="1" dirty="0" smtClean="0"/>
              <a:t>                              </a:t>
            </a:r>
            <a:r>
              <a:rPr lang="en-US" sz="2400" i="1" dirty="0" smtClean="0"/>
              <a:t>viral </a:t>
            </a:r>
            <a:r>
              <a:rPr lang="en-US" sz="2400" i="1" dirty="0" err="1" smtClean="0"/>
              <a:t>integrase</a:t>
            </a:r>
            <a:r>
              <a:rPr lang="en-US" sz="2400" i="1" dirty="0" smtClean="0"/>
              <a:t> inhibitors</a:t>
            </a:r>
            <a:endParaRPr lang="en-US" sz="2400"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HIV infection in pregnancy</a:t>
            </a:r>
            <a:endParaRPr lang="en-US" dirty="0"/>
          </a:p>
        </p:txBody>
      </p:sp>
      <p:sp>
        <p:nvSpPr>
          <p:cNvPr id="3" name="Content Placeholder 2"/>
          <p:cNvSpPr>
            <a:spLocks noGrp="1"/>
          </p:cNvSpPr>
          <p:nvPr>
            <p:ph idx="1"/>
          </p:nvPr>
        </p:nvSpPr>
        <p:spPr/>
        <p:txBody>
          <a:bodyPr>
            <a:normAutofit lnSpcReduction="10000"/>
          </a:bodyPr>
          <a:lstStyle/>
          <a:p>
            <a:r>
              <a:rPr lang="en-US" dirty="0" smtClean="0"/>
              <a:t>To prevent prenatal and </a:t>
            </a:r>
            <a:r>
              <a:rPr lang="en-US" dirty="0" err="1" smtClean="0"/>
              <a:t>perinatal</a:t>
            </a:r>
            <a:r>
              <a:rPr lang="en-US" dirty="0" smtClean="0"/>
              <a:t> transmission of the HIV virus from mother to child, HAART therapy is also used during pregnancy.</a:t>
            </a:r>
          </a:p>
          <a:p>
            <a:r>
              <a:rPr lang="en-US" dirty="0" smtClean="0"/>
              <a:t>Drugs that have fewer side effects on the mother and fetus:</a:t>
            </a:r>
          </a:p>
          <a:p>
            <a:pPr lvl="1"/>
            <a:r>
              <a:rPr lang="en-US" dirty="0" err="1"/>
              <a:t>l</a:t>
            </a:r>
            <a:r>
              <a:rPr lang="en-US" dirty="0" err="1" smtClean="0"/>
              <a:t>amivudine</a:t>
            </a:r>
            <a:endParaRPr lang="en-US" dirty="0" smtClean="0"/>
          </a:p>
          <a:p>
            <a:pPr lvl="1"/>
            <a:r>
              <a:rPr lang="en-US" dirty="0" err="1" smtClean="0"/>
              <a:t>zidovudine</a:t>
            </a:r>
            <a:endParaRPr lang="en-US" dirty="0" smtClean="0"/>
          </a:p>
          <a:p>
            <a:pPr lvl="1"/>
            <a:r>
              <a:rPr lang="en-US" dirty="0" err="1"/>
              <a:t>l</a:t>
            </a:r>
            <a:r>
              <a:rPr lang="en-US" dirty="0" err="1" smtClean="0"/>
              <a:t>opinavir</a:t>
            </a:r>
            <a:endParaRPr lang="en-US" dirty="0" smtClean="0"/>
          </a:p>
          <a:p>
            <a:pPr lvl="1"/>
            <a:r>
              <a:rPr lang="en-US" dirty="0" err="1"/>
              <a:t>r</a:t>
            </a:r>
            <a:r>
              <a:rPr lang="en-US" dirty="0" err="1" smtClean="0"/>
              <a:t>itonavir</a:t>
            </a:r>
            <a:endParaRPr lang="en-US" dirty="0" smtClean="0"/>
          </a:p>
          <a:p>
            <a:pPr lvl="1"/>
            <a:r>
              <a:rPr lang="en-US" dirty="0" err="1"/>
              <a:t>n</a:t>
            </a:r>
            <a:r>
              <a:rPr lang="en-US" dirty="0" err="1" smtClean="0"/>
              <a:t>evirapine</a:t>
            </a:r>
            <a:endParaRPr lang="en-US" dirty="0" smtClean="0"/>
          </a:p>
          <a:p>
            <a:pPr lvl="1"/>
            <a:r>
              <a:rPr lang="en-US" dirty="0" err="1" smtClean="0"/>
              <a:t>atazanavir</a:t>
            </a:r>
            <a:endParaRPr lang="en-US" dirty="0" smtClean="0"/>
          </a:p>
          <a:p>
            <a:r>
              <a:rPr lang="en-US" dirty="0" smtClean="0"/>
              <a:t>Mothers who have AIDS and gave birth to an HIV-negative child should not breastfeed, because the risk of transmitting the virus through milk is 10-20%.</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endParaRPr lang="en-US" dirty="0" smtClean="0"/>
          </a:p>
          <a:p>
            <a:pPr algn="ctr">
              <a:buNone/>
            </a:pPr>
            <a:r>
              <a:rPr lang="en-US" sz="3200" b="1" dirty="0" smtClean="0"/>
              <a:t>THANK YOU FOR YOUR ATTENTION!</a:t>
            </a:r>
            <a:endParaRPr lang="en-US" sz="3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i</a:t>
            </a:r>
            <a:r>
              <a:rPr lang="en-US" sz="2400" i="1" dirty="0" err="1" smtClean="0"/>
              <a:t>nterferon</a:t>
            </a:r>
            <a:r>
              <a:rPr lang="en-US" sz="2400" i="1" dirty="0" smtClean="0"/>
              <a:t> </a:t>
            </a:r>
            <a:endParaRPr lang="en-US" sz="2400" i="1" dirty="0"/>
          </a:p>
        </p:txBody>
      </p:sp>
      <p:sp>
        <p:nvSpPr>
          <p:cNvPr id="3" name="Content Placeholder 2"/>
          <p:cNvSpPr>
            <a:spLocks noGrp="1"/>
          </p:cNvSpPr>
          <p:nvPr>
            <p:ph idx="1"/>
          </p:nvPr>
        </p:nvSpPr>
        <p:spPr/>
        <p:txBody>
          <a:bodyPr/>
          <a:lstStyle/>
          <a:p>
            <a:r>
              <a:rPr lang="en-US" dirty="0" smtClean="0"/>
              <a:t>Interferon has different effects:</a:t>
            </a:r>
            <a:endParaRPr lang="sr-Latn-RS" dirty="0" smtClean="0"/>
          </a:p>
          <a:p>
            <a:pPr lvl="1"/>
            <a:r>
              <a:rPr lang="sr-Latn-RS" dirty="0" err="1"/>
              <a:t>i</a:t>
            </a:r>
            <a:r>
              <a:rPr lang="en-US" dirty="0" err="1" smtClean="0"/>
              <a:t>mmunomodulatory</a:t>
            </a:r>
            <a:endParaRPr lang="sr-Latn-RS" dirty="0" smtClean="0"/>
          </a:p>
          <a:p>
            <a:pPr lvl="1"/>
            <a:r>
              <a:rPr lang="sr-Latn-RS" dirty="0"/>
              <a:t>a</a:t>
            </a:r>
            <a:r>
              <a:rPr lang="en-US" dirty="0" err="1" smtClean="0"/>
              <a:t>ntivirus</a:t>
            </a:r>
            <a:endParaRPr lang="sr-Latn-RS" dirty="0" smtClean="0"/>
          </a:p>
          <a:p>
            <a:pPr lvl="1"/>
            <a:r>
              <a:rPr lang="sr-Latn-RS" dirty="0" err="1"/>
              <a:t>a</a:t>
            </a:r>
            <a:r>
              <a:rPr lang="en-US" dirty="0" err="1" smtClean="0"/>
              <a:t>ntiproliferative</a:t>
            </a:r>
            <a:endParaRPr lang="sr-Latn-RS" dirty="0" smtClean="0"/>
          </a:p>
          <a:p>
            <a:r>
              <a:rPr lang="en-US" dirty="0" smtClean="0"/>
              <a:t>The </a:t>
            </a:r>
            <a:r>
              <a:rPr lang="en-US" dirty="0" err="1" smtClean="0"/>
              <a:t>immunomodulatory</a:t>
            </a:r>
            <a:r>
              <a:rPr lang="en-US" dirty="0" smtClean="0"/>
              <a:t> effect includes:</a:t>
            </a:r>
            <a:endParaRPr lang="sr-Latn-RS" dirty="0" smtClean="0"/>
          </a:p>
          <a:p>
            <a:pPr lvl="1"/>
            <a:r>
              <a:rPr lang="en-US" dirty="0" smtClean="0"/>
              <a:t>strengthening the cellular immune response by stimulating CTL cells</a:t>
            </a:r>
            <a:endParaRPr lang="sr-Latn-RS" dirty="0" smtClean="0"/>
          </a:p>
          <a:p>
            <a:pPr lvl="1"/>
            <a:r>
              <a:rPr lang="en-US" dirty="0" smtClean="0"/>
              <a:t>activation of macrophages and NK cells</a:t>
            </a:r>
            <a:endParaRPr lang="sr-Latn-RS" dirty="0" smtClean="0"/>
          </a:p>
          <a:p>
            <a:pPr lvl="1"/>
            <a:r>
              <a:rPr lang="en-US" dirty="0" smtClean="0"/>
              <a:t>stimulation of CD4 T-helper cells</a:t>
            </a:r>
            <a:endParaRPr lang="sr-Latn-RS" dirty="0" smtClean="0"/>
          </a:p>
          <a:p>
            <a:pPr lvl="1"/>
            <a:r>
              <a:rPr lang="en-US" dirty="0" smtClean="0"/>
              <a:t>increased density of HLA class I on the surface of infected </a:t>
            </a:r>
            <a:r>
              <a:rPr lang="en-US" dirty="0" err="1" smtClean="0"/>
              <a:t>hepatocytes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Advantages:</a:t>
            </a:r>
            <a:endParaRPr lang="sr-Latn-RS" dirty="0" smtClean="0"/>
          </a:p>
          <a:p>
            <a:pPr lvl="1"/>
            <a:r>
              <a:rPr lang="en-US" dirty="0" smtClean="0"/>
              <a:t>absence of resistance</a:t>
            </a:r>
            <a:endParaRPr lang="sr-Latn-RS" dirty="0" smtClean="0"/>
          </a:p>
          <a:p>
            <a:pPr lvl="1"/>
            <a:r>
              <a:rPr lang="en-US" dirty="0" smtClean="0"/>
              <a:t>longer duration of achieved therapeutic response</a:t>
            </a:r>
            <a:endParaRPr lang="sr-Latn-RS" dirty="0" smtClean="0"/>
          </a:p>
          <a:p>
            <a:pPr lvl="1"/>
            <a:r>
              <a:rPr lang="sr-Latn-RS" dirty="0" smtClean="0"/>
              <a:t>t</a:t>
            </a:r>
            <a:r>
              <a:rPr lang="en-US" dirty="0" smtClean="0"/>
              <a:t>he probability of clearance of </a:t>
            </a:r>
            <a:r>
              <a:rPr lang="en-US" dirty="0" err="1" smtClean="0"/>
              <a:t>HBsAg</a:t>
            </a:r>
            <a:r>
              <a:rPr lang="en-US" dirty="0" smtClean="0"/>
              <a:t> (the best indicator of stable disease remission)</a:t>
            </a:r>
            <a:endParaRPr lang="sr-Latn-RS" dirty="0" smtClean="0"/>
          </a:p>
          <a:p>
            <a:r>
              <a:rPr lang="en-US" dirty="0" smtClean="0"/>
              <a:t>Deficiency:</a:t>
            </a:r>
            <a:endParaRPr lang="sr-Latn-RS" dirty="0" smtClean="0"/>
          </a:p>
          <a:p>
            <a:pPr lvl="1"/>
            <a:r>
              <a:rPr lang="en-US" dirty="0" smtClean="0"/>
              <a:t>insufficient suppression of </a:t>
            </a:r>
            <a:r>
              <a:rPr lang="en-US" dirty="0" err="1" smtClean="0"/>
              <a:t>viremia</a:t>
            </a:r>
            <a:r>
              <a:rPr lang="en-US" dirty="0" smtClean="0"/>
              <a:t> (HBV DNA)</a:t>
            </a:r>
            <a:endParaRPr lang="sr-Latn-RS" dirty="0" smtClean="0"/>
          </a:p>
          <a:p>
            <a:pPr lvl="1"/>
            <a:r>
              <a:rPr lang="en-US" dirty="0" smtClean="0"/>
              <a:t>numerous side effects</a:t>
            </a:r>
            <a:endParaRPr lang="sr-Latn-RS" dirty="0" smtClean="0"/>
          </a:p>
          <a:p>
            <a:pPr lvl="2"/>
            <a:r>
              <a:rPr lang="en-US" dirty="0" smtClean="0"/>
              <a:t>flu-like syndrome in over 50% of patients, </a:t>
            </a:r>
            <a:r>
              <a:rPr lang="en-US" dirty="0" err="1" smtClean="0"/>
              <a:t>neutropenia</a:t>
            </a:r>
            <a:r>
              <a:rPr lang="en-US" dirty="0" smtClean="0"/>
              <a:t>, thrombocytopenia, skin disorders, worsening of depression with suicidal tendencies, thyroid dysfunction, increased risk of insulin resistance and type 2 diabetes, worsening of autoimmune diseases, cardiovascular side effects, kidney and lung damage</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i</a:t>
            </a:r>
            <a:r>
              <a:rPr lang="en-US" sz="2400" i="1" dirty="0" err="1" smtClean="0"/>
              <a:t>nterferon</a:t>
            </a:r>
            <a:r>
              <a:rPr lang="en-US" sz="2400" i="1" dirty="0" smtClean="0"/>
              <a:t> </a:t>
            </a:r>
            <a:endParaRPr lang="en-US" sz="2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Pegylated</a:t>
            </a:r>
            <a:r>
              <a:rPr lang="en-US" dirty="0" smtClean="0"/>
              <a:t> interferon alfa-2a is formed by conjugation of interferon </a:t>
            </a:r>
            <a:r>
              <a:rPr lang="en-US" dirty="0" err="1" smtClean="0"/>
              <a:t>alfa</a:t>
            </a:r>
            <a:r>
              <a:rPr lang="en-US" dirty="0" smtClean="0"/>
              <a:t> and </a:t>
            </a:r>
            <a:r>
              <a:rPr lang="en-US" dirty="0" err="1" smtClean="0"/>
              <a:t>monomethoxy</a:t>
            </a:r>
            <a:r>
              <a:rPr lang="en-US" dirty="0" smtClean="0"/>
              <a:t> polyethylene glycol, which prolongs the plasma half-life.</a:t>
            </a:r>
            <a:endParaRPr lang="sr-Latn-RS" dirty="0" smtClean="0"/>
          </a:p>
          <a:p>
            <a:r>
              <a:rPr lang="en-US" dirty="0" smtClean="0"/>
              <a:t>It is a depot </a:t>
            </a:r>
            <a:r>
              <a:rPr lang="sr-Latn-RS" dirty="0" smtClean="0"/>
              <a:t>drug </a:t>
            </a:r>
            <a:r>
              <a:rPr lang="en-US" dirty="0" smtClean="0"/>
              <a:t>that is given once a week in the form of </a:t>
            </a:r>
            <a:r>
              <a:rPr lang="en-US" dirty="0" err="1" smtClean="0"/>
              <a:t>s.c</a:t>
            </a:r>
            <a:r>
              <a:rPr lang="en-US" dirty="0" smtClean="0"/>
              <a:t>. injections.</a:t>
            </a:r>
            <a:endParaRPr lang="sr-Latn-RS" dirty="0" smtClean="0"/>
          </a:p>
          <a:p>
            <a:r>
              <a:rPr lang="en-US" dirty="0" smtClean="0"/>
              <a:t>The recommended dose is 180 µg once a week for 48 weeks.</a:t>
            </a:r>
            <a:endParaRPr lang="sr-Latn-RS" dirty="0" smtClean="0"/>
          </a:p>
          <a:p>
            <a:r>
              <a:rPr lang="en-US" dirty="0" smtClean="0"/>
              <a:t>A reduced dose of 135 µg once weekly is recommended in:</a:t>
            </a:r>
            <a:endParaRPr lang="sr-Latn-RS" dirty="0" smtClean="0"/>
          </a:p>
          <a:p>
            <a:pPr lvl="1"/>
            <a:r>
              <a:rPr lang="en-US" dirty="0" smtClean="0"/>
              <a:t>adult patients with severe impairment of kidney function</a:t>
            </a:r>
            <a:endParaRPr lang="sr-Latn-RS" dirty="0" smtClean="0"/>
          </a:p>
          <a:p>
            <a:pPr lvl="1"/>
            <a:r>
              <a:rPr lang="en-US" dirty="0" smtClean="0"/>
              <a:t>patients in the terminal stage of renal insufficiency</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i</a:t>
            </a:r>
            <a:r>
              <a:rPr lang="en-US" sz="2400" i="1" dirty="0" err="1" smtClean="0"/>
              <a:t>nterferon</a:t>
            </a:r>
            <a:r>
              <a:rPr lang="en-US" sz="2400" i="1" dirty="0" smtClean="0"/>
              <a:t> </a:t>
            </a:r>
            <a:endParaRPr lang="en-US" sz="2400"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err="1" smtClean="0"/>
              <a:t>Entecavir</a:t>
            </a:r>
            <a:r>
              <a:rPr lang="en-US" dirty="0" smtClean="0"/>
              <a:t> and </a:t>
            </a:r>
            <a:r>
              <a:rPr lang="en-US" dirty="0" err="1" smtClean="0"/>
              <a:t>tenofovir</a:t>
            </a:r>
            <a:r>
              <a:rPr lang="en-US" dirty="0" smtClean="0"/>
              <a:t> are potent inhibitors of HBV replication with high resistance.</a:t>
            </a:r>
            <a:endParaRPr lang="sr-Latn-RS" dirty="0" smtClean="0"/>
          </a:p>
          <a:p>
            <a:endParaRPr lang="sr-Latn-RS" dirty="0"/>
          </a:p>
          <a:p>
            <a:r>
              <a:rPr lang="en-US" dirty="0" err="1" smtClean="0">
                <a:solidFill>
                  <a:srgbClr val="FF0000"/>
                </a:solidFill>
              </a:rPr>
              <a:t>Entecavir</a:t>
            </a:r>
            <a:r>
              <a:rPr lang="en-US" dirty="0" smtClean="0"/>
              <a:t> is indicated for the treatment of chronic hepatitis B in adults with:</a:t>
            </a:r>
            <a:endParaRPr lang="sr-Latn-RS" dirty="0" smtClean="0"/>
          </a:p>
          <a:p>
            <a:pPr lvl="1"/>
            <a:r>
              <a:rPr lang="en-US" dirty="0" smtClean="0"/>
              <a:t>compensated liver disease and confirmed active viral replication, persistently elevated serum </a:t>
            </a:r>
            <a:r>
              <a:rPr lang="en-US" dirty="0" err="1" smtClean="0"/>
              <a:t>aminotransferase</a:t>
            </a:r>
            <a:r>
              <a:rPr lang="en-US" dirty="0" smtClean="0"/>
              <a:t> (ALT) levels, and </a:t>
            </a:r>
            <a:r>
              <a:rPr lang="en-US" dirty="0" err="1" smtClean="0"/>
              <a:t>histologically</a:t>
            </a:r>
            <a:r>
              <a:rPr lang="en-US" dirty="0" smtClean="0"/>
              <a:t> proven active inflammation and/or fibrosis</a:t>
            </a:r>
            <a:endParaRPr lang="sr-Latn-RS" dirty="0" smtClean="0"/>
          </a:p>
          <a:p>
            <a:pPr lvl="1"/>
            <a:r>
              <a:rPr lang="en-US" dirty="0" err="1" smtClean="0"/>
              <a:t>decompensated</a:t>
            </a:r>
            <a:r>
              <a:rPr lang="en-US" dirty="0" smtClean="0"/>
              <a:t> liver disease</a:t>
            </a:r>
            <a:endParaRPr lang="sr-Latn-RS" dirty="0" smtClean="0"/>
          </a:p>
          <a:p>
            <a:r>
              <a:rPr lang="en-US" dirty="0" err="1" smtClean="0"/>
              <a:t>Entecavir</a:t>
            </a:r>
            <a:r>
              <a:rPr lang="en-US" dirty="0" smtClean="0"/>
              <a:t> is a </a:t>
            </a:r>
            <a:r>
              <a:rPr lang="en-US" dirty="0" err="1" smtClean="0"/>
              <a:t>guanosine</a:t>
            </a:r>
            <a:r>
              <a:rPr lang="en-US" dirty="0" smtClean="0"/>
              <a:t> nucleoside analogue that interferes with the function of viral DNA polymerase. It inhibits the transcription of the negative strand and the synthesis of the positive strand of viral DNA.</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e</a:t>
            </a:r>
            <a:r>
              <a:rPr lang="en-US" sz="2400" i="1" dirty="0" err="1" smtClean="0"/>
              <a:t>ntecavir</a:t>
            </a:r>
            <a:r>
              <a:rPr lang="en-US" sz="2400" i="1" dirty="0" smtClean="0"/>
              <a:t> </a:t>
            </a:r>
            <a:endParaRPr lang="en-US" sz="2400"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It is significantly more effective (30-2200 times) in achieving inhibition of DNA replication compared to </a:t>
            </a:r>
            <a:r>
              <a:rPr lang="en-US" dirty="0" err="1" smtClean="0"/>
              <a:t>lamivudine</a:t>
            </a:r>
            <a:r>
              <a:rPr lang="en-US" dirty="0" smtClean="0"/>
              <a:t>.</a:t>
            </a:r>
            <a:endParaRPr lang="sr-Latn-RS" dirty="0" smtClean="0"/>
          </a:p>
          <a:p>
            <a:r>
              <a:rPr lang="en-US" dirty="0" smtClean="0"/>
              <a:t>It is given in the form of tablets of 0.5-1 mg per day, for 48 weeks.</a:t>
            </a:r>
            <a:endParaRPr lang="sr-Latn-RS" dirty="0" smtClean="0"/>
          </a:p>
          <a:p>
            <a:r>
              <a:rPr lang="en-US" dirty="0" smtClean="0"/>
              <a:t>Adverse effects:</a:t>
            </a:r>
            <a:endParaRPr lang="sr-Latn-RS" dirty="0" smtClean="0"/>
          </a:p>
          <a:p>
            <a:pPr lvl="1"/>
            <a:r>
              <a:rPr lang="en-US" dirty="0" smtClean="0"/>
              <a:t>headache, fatigue, dizziness, nausea, vomiting, diarrhea, increased </a:t>
            </a:r>
            <a:r>
              <a:rPr lang="en-US" dirty="0" err="1" smtClean="0"/>
              <a:t>transaminase</a:t>
            </a:r>
            <a:r>
              <a:rPr lang="en-US" dirty="0" smtClean="0"/>
              <a:t> values, rash, alopecia, lactic acidosis</a:t>
            </a:r>
            <a:endParaRPr lang="sr-Latn-RS" dirty="0" smtClean="0"/>
          </a:p>
          <a:p>
            <a:pPr lvl="1"/>
            <a:r>
              <a:rPr lang="en-US" dirty="0" smtClean="0"/>
              <a:t>exacerbation of hepatitis during and after discontinuation of </a:t>
            </a:r>
            <a:r>
              <a:rPr lang="en-US" dirty="0" err="1" smtClean="0"/>
              <a:t>entecavir</a:t>
            </a:r>
            <a:r>
              <a:rPr lang="en-US" dirty="0" smtClean="0"/>
              <a:t> therapy</a:t>
            </a:r>
            <a:endParaRPr lang="sr-Latn-RS" dirty="0" smtClean="0"/>
          </a:p>
          <a:p>
            <a:r>
              <a:rPr lang="en-US" dirty="0" smtClean="0"/>
              <a:t>Interactions:</a:t>
            </a:r>
            <a:endParaRPr lang="sr-Latn-RS" dirty="0" smtClean="0"/>
          </a:p>
          <a:p>
            <a:pPr lvl="1"/>
            <a:r>
              <a:rPr lang="en-US" dirty="0" err="1" smtClean="0"/>
              <a:t>entecavir</a:t>
            </a:r>
            <a:r>
              <a:rPr lang="en-US" dirty="0" smtClean="0"/>
              <a:t> is not a substrate, inhibitor or inducer of the </a:t>
            </a:r>
            <a:r>
              <a:rPr lang="sr-Latn-RS" dirty="0" smtClean="0"/>
              <a:t>C</a:t>
            </a:r>
            <a:r>
              <a:rPr lang="en-US" dirty="0" smtClean="0"/>
              <a:t>Y</a:t>
            </a:r>
            <a:r>
              <a:rPr lang="sr-Latn-RS" dirty="0" smtClean="0"/>
              <a:t>P</a:t>
            </a:r>
            <a:r>
              <a:rPr lang="en-US" dirty="0" smtClean="0"/>
              <a:t>450 enzyme and does not interact at the liver </a:t>
            </a:r>
            <a:r>
              <a:rPr lang="en-US" dirty="0" err="1" smtClean="0"/>
              <a:t>cytochrome</a:t>
            </a:r>
            <a:r>
              <a:rPr lang="en-US" dirty="0" smtClean="0"/>
              <a:t> level</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e</a:t>
            </a:r>
            <a:r>
              <a:rPr lang="en-US" sz="2400" i="1" dirty="0" err="1" smtClean="0"/>
              <a:t>ntecavir</a:t>
            </a:r>
            <a:r>
              <a:rPr lang="en-US" sz="2400" i="1" dirty="0" smtClean="0"/>
              <a:t> </a:t>
            </a:r>
            <a:endParaRPr lang="en-US" sz="24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Tenofovir</a:t>
            </a:r>
            <a:r>
              <a:rPr lang="en-US" dirty="0" smtClean="0"/>
              <a:t> </a:t>
            </a:r>
            <a:r>
              <a:rPr lang="en-US" dirty="0" err="1" smtClean="0"/>
              <a:t>disoproxil</a:t>
            </a:r>
            <a:r>
              <a:rPr lang="en-US" dirty="0" smtClean="0"/>
              <a:t> </a:t>
            </a:r>
            <a:r>
              <a:rPr lang="en-US" dirty="0" err="1" smtClean="0"/>
              <a:t>fumarate</a:t>
            </a:r>
            <a:r>
              <a:rPr lang="en-US" dirty="0" smtClean="0"/>
              <a:t> is a </a:t>
            </a:r>
            <a:r>
              <a:rPr lang="en-US" dirty="0" err="1" smtClean="0"/>
              <a:t>prodrug</a:t>
            </a:r>
            <a:r>
              <a:rPr lang="en-US" dirty="0" smtClean="0"/>
              <a:t> that is converted in the body into the active form of </a:t>
            </a:r>
            <a:r>
              <a:rPr lang="en-US" dirty="0" err="1" smtClean="0"/>
              <a:t>tenofovir</a:t>
            </a:r>
            <a:r>
              <a:rPr lang="en-US" dirty="0" smtClean="0"/>
              <a:t> </a:t>
            </a:r>
            <a:r>
              <a:rPr lang="en-US" dirty="0" err="1" smtClean="0"/>
              <a:t>diphosphate</a:t>
            </a:r>
            <a:r>
              <a:rPr lang="en-US" dirty="0" smtClean="0"/>
              <a:t>.</a:t>
            </a:r>
            <a:endParaRPr lang="sr-Latn-RS" dirty="0" smtClean="0"/>
          </a:p>
          <a:p>
            <a:r>
              <a:rPr lang="en-US" dirty="0" smtClean="0"/>
              <a:t>It is a nucleotide analogue of adenosine </a:t>
            </a:r>
            <a:r>
              <a:rPr lang="en-US" dirty="0" err="1" smtClean="0"/>
              <a:t>monophosphate</a:t>
            </a:r>
            <a:r>
              <a:rPr lang="en-US" dirty="0" smtClean="0"/>
              <a:t> that inhibits HBV reverse transcriptase and DNA polymerase.</a:t>
            </a:r>
            <a:endParaRPr lang="sr-Latn-RS" dirty="0" smtClean="0"/>
          </a:p>
          <a:p>
            <a:r>
              <a:rPr lang="en-US" dirty="0" smtClean="0"/>
              <a:t>Caution:</a:t>
            </a:r>
            <a:endParaRPr lang="sr-Latn-RS" dirty="0" smtClean="0"/>
          </a:p>
          <a:p>
            <a:pPr lvl="1"/>
            <a:r>
              <a:rPr lang="en-US" dirty="0" smtClean="0"/>
              <a:t>in patients with moderate renal insufficiency (</a:t>
            </a:r>
            <a:r>
              <a:rPr lang="sr-Latn-RS" dirty="0" smtClean="0"/>
              <a:t>K</a:t>
            </a:r>
            <a:r>
              <a:rPr lang="en-US" dirty="0" smtClean="0"/>
              <a:t>I), the dosing interval is 48 hours</a:t>
            </a:r>
            <a:endParaRPr lang="sr-Latn-RS" dirty="0" smtClean="0"/>
          </a:p>
          <a:p>
            <a:pPr lvl="1"/>
            <a:r>
              <a:rPr lang="en-US" dirty="0" smtClean="0"/>
              <a:t>in patients with severe </a:t>
            </a:r>
            <a:r>
              <a:rPr lang="sr-Latn-RS" dirty="0" smtClean="0"/>
              <a:t>K</a:t>
            </a:r>
            <a:r>
              <a:rPr lang="en-US" dirty="0" smtClean="0"/>
              <a:t>I, the dosing interval is 72-96 hours (dosing twice a week)</a:t>
            </a:r>
            <a:endParaRPr lang="sr-Latn-RS" dirty="0" smtClean="0"/>
          </a:p>
          <a:p>
            <a:pPr lvl="1"/>
            <a:r>
              <a:rPr lang="en-US" dirty="0" smtClean="0"/>
              <a:t>in </a:t>
            </a:r>
            <a:r>
              <a:rPr lang="en-US" dirty="0" err="1" smtClean="0"/>
              <a:t>hemodialysis</a:t>
            </a:r>
            <a:r>
              <a:rPr lang="en-US" dirty="0" smtClean="0"/>
              <a:t> patients, the dose interval is every 7 days after completion of </a:t>
            </a:r>
            <a:r>
              <a:rPr lang="en-US" dirty="0" err="1" smtClean="0"/>
              <a:t>hemodialysis</a:t>
            </a:r>
            <a:endParaRPr lang="en-US" dirty="0"/>
          </a:p>
        </p:txBody>
      </p:sp>
      <p:sp>
        <p:nvSpPr>
          <p:cNvPr id="4" name="Title 1"/>
          <p:cNvSpPr>
            <a:spLocks noGrp="1"/>
          </p:cNvSpPr>
          <p:nvPr>
            <p:ph type="title"/>
          </p:nvPr>
        </p:nvSpPr>
        <p:spPr>
          <a:xfrm>
            <a:off x="457200" y="274638"/>
            <a:ext cx="8229600" cy="1143000"/>
          </a:xfrm>
        </p:spPr>
        <p:txBody>
          <a:bodyPr/>
          <a:lstStyle/>
          <a:p>
            <a:r>
              <a:rPr lang="en-US" dirty="0" smtClean="0"/>
              <a:t>Treatment of HBV infection</a:t>
            </a:r>
            <a:r>
              <a:rPr lang="sr-Latn-RS" dirty="0" smtClean="0"/>
              <a:t/>
            </a:r>
            <a:br>
              <a:rPr lang="sr-Latn-RS" dirty="0" smtClean="0"/>
            </a:br>
            <a:r>
              <a:rPr lang="en-US" dirty="0" smtClean="0"/>
              <a:t> </a:t>
            </a:r>
            <a:r>
              <a:rPr lang="sr-Latn-RS" dirty="0" smtClean="0"/>
              <a:t>                                                                   </a:t>
            </a:r>
            <a:r>
              <a:rPr lang="sr-Latn-RS" sz="2400" i="1" dirty="0" smtClean="0"/>
              <a:t>tenofo</a:t>
            </a:r>
            <a:r>
              <a:rPr lang="en-US" sz="2400" i="1" dirty="0" err="1" smtClean="0"/>
              <a:t>vir</a:t>
            </a:r>
            <a:r>
              <a:rPr lang="en-US" sz="2400" i="1" dirty="0" smtClean="0"/>
              <a:t> </a:t>
            </a:r>
            <a:endParaRPr lang="en-US" sz="2400" i="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3537</Words>
  <Application>Microsoft Office PowerPoint</Application>
  <PresentationFormat>On-screen Show (4:3)</PresentationFormat>
  <Paragraphs>285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Clinical and laboratory characteristics of patients with viral hepatitis and HIV, oral manifestations</vt:lpstr>
      <vt:lpstr>Hepatitis B virus (HBV) infection therapy</vt:lpstr>
      <vt:lpstr>Treatment of HBV infection</vt:lpstr>
      <vt:lpstr>Treatment of HBV infection                                                                     interferon </vt:lpstr>
      <vt:lpstr>Treatment of HBV infection                                                                     interferon </vt:lpstr>
      <vt:lpstr>Treatment of HBV infection                                                                     interferon </vt:lpstr>
      <vt:lpstr>Treatment of HBV infection                                                                     entecavir </vt:lpstr>
      <vt:lpstr>Treatment of HBV infection                                                                     entecavir </vt:lpstr>
      <vt:lpstr>Treatment of HBV infection                                                                     tenofovir </vt:lpstr>
      <vt:lpstr>Treatment of HBV infection                                                                     tenofovir </vt:lpstr>
      <vt:lpstr>Treatment of HBV infection                                                                     tenofovir </vt:lpstr>
      <vt:lpstr>Treatment of HBV infection                                                                     lamivudine </vt:lpstr>
      <vt:lpstr>Treatment of HBV infection                                                                     lamivudine </vt:lpstr>
      <vt:lpstr>Treatment of HBV infection                                                                     adefovir </vt:lpstr>
      <vt:lpstr>Prevention of HBV infection</vt:lpstr>
      <vt:lpstr>Hepatitis C virus (HCV) infection therapy</vt:lpstr>
      <vt:lpstr>Treatment of HCV infection</vt:lpstr>
      <vt:lpstr>Treatment of HCV infection                                              sofosbuvir and velpatasvir</vt:lpstr>
      <vt:lpstr>Treatment of HCV infection                                              sofosbuvir and daclatasvir </vt:lpstr>
      <vt:lpstr>Treatment of HCV infection                                              sofosbuvir and ledipasvir </vt:lpstr>
      <vt:lpstr>Treatment of HCV infection                       paritaprevir/ritonavir/ombitasvir + dasabuvir</vt:lpstr>
      <vt:lpstr>Treatment of HCV infection                                              elbasvir and grazoprevir </vt:lpstr>
      <vt:lpstr>Therapy of HIV infection</vt:lpstr>
      <vt:lpstr>Therapy of HIV infection                                     nucleoside reverse transcriptase inhibitors</vt:lpstr>
      <vt:lpstr>Therapy of HIV infection                                     nucleoside reverse transcriptase inhibitors</vt:lpstr>
      <vt:lpstr>Therapy of HIV infection                                     nucleoside reverse transcriptase inhibitors</vt:lpstr>
      <vt:lpstr>Therapy of HIV infection                                     nucleotide reverse transcriptase inhibitors</vt:lpstr>
      <vt:lpstr>Therapy of HIV infection                     non-nucleoside reverse transcriptase inhibitors</vt:lpstr>
      <vt:lpstr>Therapy of HIV infection                     non-nucleoside reverse transcriptase inhibitors</vt:lpstr>
      <vt:lpstr>Therapy of HIV infection                     non-nucleoside reverse transcriptase inhibitors</vt:lpstr>
      <vt:lpstr>Therapy of HIV infection                                                                  protease inhibitors</vt:lpstr>
      <vt:lpstr>Therapy of HIV infection                                                                  protease inhibitors</vt:lpstr>
      <vt:lpstr>Therapy of HIV infection                                                                  protease inhibitors</vt:lpstr>
      <vt:lpstr>Therapy of HIV infection                               inhibitors of virus entry into lymphocytes</vt:lpstr>
      <vt:lpstr>Therapy of HIV infection                               viral integrase inhibitors</vt:lpstr>
      <vt:lpstr>Treatment of HIV infection in pregnancy</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and laboratory characteristics of patients with viral hepatitis and HIV, oral manifestations</dc:title>
  <dc:creator>Katarina Radonjic</dc:creator>
  <cp:lastModifiedBy>Katarina Radonjic</cp:lastModifiedBy>
  <cp:revision>7</cp:revision>
  <dcterms:created xsi:type="dcterms:W3CDTF">2024-02-18T15:58:45Z</dcterms:created>
  <dcterms:modified xsi:type="dcterms:W3CDTF">2024-02-18T17:28:47Z</dcterms:modified>
</cp:coreProperties>
</file>