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3"/>
  </p:notesMasterIdLst>
  <p:sldIdLst>
    <p:sldId id="256" r:id="rId2"/>
    <p:sldId id="276" r:id="rId3"/>
    <p:sldId id="277" r:id="rId4"/>
    <p:sldId id="281" r:id="rId5"/>
    <p:sldId id="282" r:id="rId6"/>
    <p:sldId id="284" r:id="rId7"/>
    <p:sldId id="285" r:id="rId8"/>
    <p:sldId id="286" r:id="rId9"/>
    <p:sldId id="287" r:id="rId10"/>
    <p:sldId id="288" r:id="rId11"/>
    <p:sldId id="289" r:id="rId12"/>
    <p:sldId id="292" r:id="rId13"/>
    <p:sldId id="293" r:id="rId14"/>
    <p:sldId id="294" r:id="rId15"/>
    <p:sldId id="295" r:id="rId16"/>
    <p:sldId id="298" r:id="rId17"/>
    <p:sldId id="299" r:id="rId18"/>
    <p:sldId id="308" r:id="rId19"/>
    <p:sldId id="309" r:id="rId20"/>
    <p:sldId id="310" r:id="rId21"/>
    <p:sldId id="311" r:id="rId22"/>
    <p:sldId id="312" r:id="rId23"/>
    <p:sldId id="313" r:id="rId24"/>
    <p:sldId id="314" r:id="rId25"/>
    <p:sldId id="315" r:id="rId26"/>
    <p:sldId id="367" r:id="rId27"/>
    <p:sldId id="368" r:id="rId28"/>
    <p:sldId id="369" r:id="rId29"/>
    <p:sldId id="370" r:id="rId30"/>
    <p:sldId id="371" r:id="rId31"/>
    <p:sldId id="372" r:id="rId32"/>
    <p:sldId id="317" r:id="rId33"/>
    <p:sldId id="318" r:id="rId34"/>
    <p:sldId id="319" r:id="rId35"/>
    <p:sldId id="320" r:id="rId36"/>
    <p:sldId id="321" r:id="rId37"/>
    <p:sldId id="322" r:id="rId38"/>
    <p:sldId id="323" r:id="rId39"/>
    <p:sldId id="324" r:id="rId40"/>
    <p:sldId id="325" r:id="rId41"/>
    <p:sldId id="366" r:id="rId42"/>
    <p:sldId id="328" r:id="rId43"/>
    <p:sldId id="329" r:id="rId44"/>
    <p:sldId id="330" r:id="rId45"/>
    <p:sldId id="331" r:id="rId46"/>
    <p:sldId id="332" r:id="rId47"/>
    <p:sldId id="333" r:id="rId48"/>
    <p:sldId id="334" r:id="rId49"/>
    <p:sldId id="335" r:id="rId50"/>
    <p:sldId id="336" r:id="rId51"/>
    <p:sldId id="337" r:id="rId52"/>
    <p:sldId id="340" r:id="rId53"/>
    <p:sldId id="341" r:id="rId54"/>
    <p:sldId id="342" r:id="rId55"/>
    <p:sldId id="343" r:id="rId56"/>
    <p:sldId id="344" r:id="rId57"/>
    <p:sldId id="345" r:id="rId58"/>
    <p:sldId id="346" r:id="rId59"/>
    <p:sldId id="347" r:id="rId60"/>
    <p:sldId id="348" r:id="rId61"/>
    <p:sldId id="351" r:id="rId62"/>
    <p:sldId id="358" r:id="rId63"/>
    <p:sldId id="373" r:id="rId64"/>
    <p:sldId id="374" r:id="rId65"/>
    <p:sldId id="375" r:id="rId66"/>
    <p:sldId id="376" r:id="rId67"/>
    <p:sldId id="377" r:id="rId68"/>
    <p:sldId id="378" r:id="rId69"/>
    <p:sldId id="379" r:id="rId70"/>
    <p:sldId id="380" r:id="rId71"/>
    <p:sldId id="381" r:id="rId72"/>
  </p:sldIdLst>
  <p:sldSz cx="9144000" cy="6858000" type="screen4x3"/>
  <p:notesSz cx="6858000" cy="9144000"/>
  <p:defaultTextStyle>
    <a:defPPr>
      <a:defRPr lang="e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7" d="100"/>
          <a:sy n="57" d="100"/>
        </p:scale>
        <p:origin x="-144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2E478-380F-4E12-A131-D578FB5F4731}" type="datetimeFigureOut">
              <a:rPr lang="en-US" smtClean="0"/>
              <a:pPr/>
              <a:t>2/18/2024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4263AC-C90F-4B32-AF4D-BCD48AA27C8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F44FF45-B0AB-4D6A-8E8B-D72B4595CF44}" type="slidenum">
              <a:rPr lang="sr-Cyrl-CS" altLang="en-US"/>
              <a:pPr/>
              <a:t>9</a:t>
            </a:fld>
            <a:endParaRPr lang="sr-Cyrl-CS" alt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xfrm>
            <a:off x="685480" y="4342666"/>
            <a:ext cx="5487041" cy="4114800"/>
          </a:xfrm>
          <a:noFill/>
          <a:ln/>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12291"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12292" name="Rectangle 7"/>
          <p:cNvSpPr>
            <a:spLocks noGrp="1" noChangeArrowheads="1"/>
          </p:cNvSpPr>
          <p:nvPr>
            <p:ph type="sldNum" sz="quarter" idx="5"/>
          </p:nvPr>
        </p:nvSpPr>
        <p:spPr>
          <a:noFill/>
          <a:ln>
            <a:miter lim="800000"/>
            <a:headEnd/>
            <a:tailEnd/>
          </a:ln>
        </p:spPr>
        <p:txBody>
          <a:bodyPr/>
          <a:lstStyle/>
          <a:p>
            <a:fld id="{BE3A37C5-53F7-4006-9665-0DF3847A0DE5}" type="slidenum">
              <a:rPr lang="en-US" altLang="en-US"/>
              <a:pPr/>
              <a:t>34</a:t>
            </a:fld>
            <a:endParaRPr lang="en-US" altLang="en-US"/>
          </a:p>
        </p:txBody>
      </p:sp>
      <p:sp>
        <p:nvSpPr>
          <p:cNvPr id="12293" name="Rectangle 2"/>
          <p:cNvSpPr>
            <a:spLocks noGrp="1" noRot="1" noChangeAspect="1" noChangeArrowheads="1" noTextEdit="1"/>
          </p:cNvSpPr>
          <p:nvPr>
            <p:ph type="sldImg"/>
          </p:nvPr>
        </p:nvSpPr>
        <p:spPr>
          <a:xfrm>
            <a:off x="1143000" y="685800"/>
            <a:ext cx="4572000" cy="3429000"/>
          </a:xfrm>
          <a:ln/>
        </p:spPr>
      </p:sp>
      <p:sp>
        <p:nvSpPr>
          <p:cNvPr id="12294"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14339"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14340" name="Rectangle 7"/>
          <p:cNvSpPr>
            <a:spLocks noGrp="1" noChangeArrowheads="1"/>
          </p:cNvSpPr>
          <p:nvPr>
            <p:ph type="sldNum" sz="quarter" idx="5"/>
          </p:nvPr>
        </p:nvSpPr>
        <p:spPr>
          <a:noFill/>
          <a:ln>
            <a:miter lim="800000"/>
            <a:headEnd/>
            <a:tailEnd/>
          </a:ln>
        </p:spPr>
        <p:txBody>
          <a:bodyPr/>
          <a:lstStyle/>
          <a:p>
            <a:fld id="{59F53179-56C0-4254-9263-B3EA74077641}" type="slidenum">
              <a:rPr lang="en-US" altLang="en-US"/>
              <a:pPr/>
              <a:t>35</a:t>
            </a:fld>
            <a:endParaRPr lang="en-US" altLang="en-US"/>
          </a:p>
        </p:txBody>
      </p:sp>
      <p:sp>
        <p:nvSpPr>
          <p:cNvPr id="14341" name="Rectangle 2"/>
          <p:cNvSpPr>
            <a:spLocks noGrp="1" noRot="1" noChangeAspect="1" noChangeArrowheads="1" noTextEdit="1"/>
          </p:cNvSpPr>
          <p:nvPr>
            <p:ph type="sldImg"/>
          </p:nvPr>
        </p:nvSpPr>
        <p:spPr>
          <a:xfrm>
            <a:off x="1143000" y="685800"/>
            <a:ext cx="4572000" cy="3429000"/>
          </a:xfrm>
          <a:ln/>
        </p:spPr>
      </p:sp>
      <p:sp>
        <p:nvSpPr>
          <p:cNvPr id="14342"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16387"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16388" name="Rectangle 7"/>
          <p:cNvSpPr>
            <a:spLocks noGrp="1" noChangeArrowheads="1"/>
          </p:cNvSpPr>
          <p:nvPr>
            <p:ph type="sldNum" sz="quarter" idx="5"/>
          </p:nvPr>
        </p:nvSpPr>
        <p:spPr>
          <a:noFill/>
          <a:ln>
            <a:miter lim="800000"/>
            <a:headEnd/>
            <a:tailEnd/>
          </a:ln>
        </p:spPr>
        <p:txBody>
          <a:bodyPr/>
          <a:lstStyle/>
          <a:p>
            <a:fld id="{05190AA3-9CF3-43AE-ADE8-05926CC62A46}" type="slidenum">
              <a:rPr lang="en-US" altLang="en-US"/>
              <a:pPr/>
              <a:t>36</a:t>
            </a:fld>
            <a:endParaRPr lang="en-US" altLang="en-US"/>
          </a:p>
        </p:txBody>
      </p:sp>
      <p:sp>
        <p:nvSpPr>
          <p:cNvPr id="16389" name="Rectangle 2"/>
          <p:cNvSpPr>
            <a:spLocks noGrp="1" noRot="1" noChangeAspect="1" noChangeArrowheads="1" noTextEdit="1"/>
          </p:cNvSpPr>
          <p:nvPr>
            <p:ph type="sldImg"/>
          </p:nvPr>
        </p:nvSpPr>
        <p:spPr>
          <a:xfrm>
            <a:off x="1143000" y="685800"/>
            <a:ext cx="4572000" cy="3429000"/>
          </a:xfrm>
          <a:ln/>
        </p:spPr>
      </p:sp>
      <p:sp>
        <p:nvSpPr>
          <p:cNvPr id="16390"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18435"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18436" name="Rectangle 7"/>
          <p:cNvSpPr>
            <a:spLocks noGrp="1" noChangeArrowheads="1"/>
          </p:cNvSpPr>
          <p:nvPr>
            <p:ph type="sldNum" sz="quarter" idx="5"/>
          </p:nvPr>
        </p:nvSpPr>
        <p:spPr>
          <a:noFill/>
          <a:ln>
            <a:miter lim="800000"/>
            <a:headEnd/>
            <a:tailEnd/>
          </a:ln>
        </p:spPr>
        <p:txBody>
          <a:bodyPr/>
          <a:lstStyle/>
          <a:p>
            <a:fld id="{7F4A64B7-F7B7-46FB-9407-9DCAAD248965}" type="slidenum">
              <a:rPr lang="en-US" altLang="en-US"/>
              <a:pPr/>
              <a:t>37</a:t>
            </a:fld>
            <a:endParaRPr lang="en-US" altLang="en-US"/>
          </a:p>
        </p:txBody>
      </p:sp>
      <p:sp>
        <p:nvSpPr>
          <p:cNvPr id="18437" name="Rectangle 2"/>
          <p:cNvSpPr>
            <a:spLocks noGrp="1" noRot="1" noChangeAspect="1" noChangeArrowheads="1" noTextEdit="1"/>
          </p:cNvSpPr>
          <p:nvPr>
            <p:ph type="sldImg"/>
          </p:nvPr>
        </p:nvSpPr>
        <p:spPr>
          <a:xfrm>
            <a:off x="1143000" y="685800"/>
            <a:ext cx="4572000" cy="3429000"/>
          </a:xfrm>
          <a:ln/>
        </p:spPr>
      </p:sp>
      <p:sp>
        <p:nvSpPr>
          <p:cNvPr id="18438"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20483"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20484" name="Rectangle 7"/>
          <p:cNvSpPr>
            <a:spLocks noGrp="1" noChangeArrowheads="1"/>
          </p:cNvSpPr>
          <p:nvPr>
            <p:ph type="sldNum" sz="quarter" idx="5"/>
          </p:nvPr>
        </p:nvSpPr>
        <p:spPr>
          <a:noFill/>
          <a:ln>
            <a:miter lim="800000"/>
            <a:headEnd/>
            <a:tailEnd/>
          </a:ln>
        </p:spPr>
        <p:txBody>
          <a:bodyPr/>
          <a:lstStyle/>
          <a:p>
            <a:fld id="{CBAA5427-FC3A-4B8A-8D84-16D07CF00FF6}" type="slidenum">
              <a:rPr lang="en-US" altLang="en-US"/>
              <a:pPr/>
              <a:t>38</a:t>
            </a:fld>
            <a:endParaRPr lang="en-US" altLang="en-US"/>
          </a:p>
        </p:txBody>
      </p:sp>
      <p:sp>
        <p:nvSpPr>
          <p:cNvPr id="20485" name="Rectangle 2"/>
          <p:cNvSpPr>
            <a:spLocks noGrp="1" noRot="1" noChangeAspect="1" noChangeArrowheads="1" noTextEdit="1"/>
          </p:cNvSpPr>
          <p:nvPr>
            <p:ph type="sldImg"/>
          </p:nvPr>
        </p:nvSpPr>
        <p:spPr>
          <a:xfrm>
            <a:off x="1143000" y="685800"/>
            <a:ext cx="4572000" cy="3429000"/>
          </a:xfrm>
          <a:ln/>
        </p:spPr>
      </p:sp>
      <p:sp>
        <p:nvSpPr>
          <p:cNvPr id="20486"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22531"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22532" name="Rectangle 7"/>
          <p:cNvSpPr>
            <a:spLocks noGrp="1" noChangeArrowheads="1"/>
          </p:cNvSpPr>
          <p:nvPr>
            <p:ph type="sldNum" sz="quarter" idx="5"/>
          </p:nvPr>
        </p:nvSpPr>
        <p:spPr>
          <a:noFill/>
          <a:ln>
            <a:miter lim="800000"/>
            <a:headEnd/>
            <a:tailEnd/>
          </a:ln>
        </p:spPr>
        <p:txBody>
          <a:bodyPr/>
          <a:lstStyle/>
          <a:p>
            <a:fld id="{398AAB14-7277-4F99-A02E-01344760D417}" type="slidenum">
              <a:rPr lang="en-US" altLang="en-US"/>
              <a:pPr/>
              <a:t>39</a:t>
            </a:fld>
            <a:endParaRPr lang="en-US" altLang="en-US"/>
          </a:p>
        </p:txBody>
      </p:sp>
      <p:sp>
        <p:nvSpPr>
          <p:cNvPr id="22533" name="Rectangle 2"/>
          <p:cNvSpPr>
            <a:spLocks noGrp="1" noRot="1" noChangeAspect="1" noChangeArrowheads="1" noTextEdit="1"/>
          </p:cNvSpPr>
          <p:nvPr>
            <p:ph type="sldImg"/>
          </p:nvPr>
        </p:nvSpPr>
        <p:spPr>
          <a:xfrm>
            <a:off x="1143000" y="685800"/>
            <a:ext cx="4572000" cy="3429000"/>
          </a:xfrm>
          <a:ln/>
        </p:spPr>
      </p:sp>
      <p:sp>
        <p:nvSpPr>
          <p:cNvPr id="22534"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24579"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24580" name="Rectangle 7"/>
          <p:cNvSpPr>
            <a:spLocks noGrp="1" noChangeArrowheads="1"/>
          </p:cNvSpPr>
          <p:nvPr>
            <p:ph type="sldNum" sz="quarter" idx="5"/>
          </p:nvPr>
        </p:nvSpPr>
        <p:spPr>
          <a:noFill/>
          <a:ln>
            <a:miter lim="800000"/>
            <a:headEnd/>
            <a:tailEnd/>
          </a:ln>
        </p:spPr>
        <p:txBody>
          <a:bodyPr/>
          <a:lstStyle/>
          <a:p>
            <a:fld id="{1C7B9BA7-D3F8-46AF-808A-94FBE1A8D190}" type="slidenum">
              <a:rPr lang="en-US" altLang="en-US"/>
              <a:pPr/>
              <a:t>40</a:t>
            </a:fld>
            <a:endParaRPr lang="en-US" altLang="en-US"/>
          </a:p>
        </p:txBody>
      </p:sp>
      <p:sp>
        <p:nvSpPr>
          <p:cNvPr id="24581" name="Rectangle 2"/>
          <p:cNvSpPr>
            <a:spLocks noGrp="1" noRot="1" noChangeAspect="1" noChangeArrowheads="1" noTextEdit="1"/>
          </p:cNvSpPr>
          <p:nvPr>
            <p:ph type="sldImg"/>
          </p:nvPr>
        </p:nvSpPr>
        <p:spPr>
          <a:xfrm>
            <a:off x="1143000" y="685800"/>
            <a:ext cx="4572000" cy="3429000"/>
          </a:xfrm>
          <a:ln/>
        </p:spPr>
      </p:sp>
      <p:sp>
        <p:nvSpPr>
          <p:cNvPr id="24582"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F44FF45-B0AB-4D6A-8E8B-D72B4595CF44}" type="slidenum">
              <a:rPr lang="sr-Cyrl-CS" altLang="en-US"/>
              <a:pPr/>
              <a:t>41</a:t>
            </a:fld>
            <a:endParaRPr lang="sr-Cyrl-CS" alt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xfrm>
            <a:off x="685480" y="4342666"/>
            <a:ext cx="5487041" cy="4114800"/>
          </a:xfrm>
          <a:noFill/>
          <a:ln/>
        </p:spPr>
        <p:txBody>
          <a:bodyPr/>
          <a:lstStyle/>
          <a:p>
            <a:pPr eaLnBrk="1" hangingPunct="1"/>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30723"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30724" name="Rectangle 7"/>
          <p:cNvSpPr>
            <a:spLocks noGrp="1" noChangeArrowheads="1"/>
          </p:cNvSpPr>
          <p:nvPr>
            <p:ph type="sldNum" sz="quarter" idx="5"/>
          </p:nvPr>
        </p:nvSpPr>
        <p:spPr>
          <a:noFill/>
          <a:ln>
            <a:miter lim="800000"/>
            <a:headEnd/>
            <a:tailEnd/>
          </a:ln>
        </p:spPr>
        <p:txBody>
          <a:bodyPr/>
          <a:lstStyle/>
          <a:p>
            <a:fld id="{3803FA2B-DAE5-4960-B492-7A9B05EF5A82}" type="slidenum">
              <a:rPr lang="en-US" altLang="en-US"/>
              <a:pPr/>
              <a:t>42</a:t>
            </a:fld>
            <a:endParaRPr lang="en-US" altLang="en-US"/>
          </a:p>
        </p:txBody>
      </p:sp>
      <p:sp>
        <p:nvSpPr>
          <p:cNvPr id="30725" name="Rectangle 2"/>
          <p:cNvSpPr>
            <a:spLocks noGrp="1" noRot="1" noChangeAspect="1" noChangeArrowheads="1" noTextEdit="1"/>
          </p:cNvSpPr>
          <p:nvPr>
            <p:ph type="sldImg"/>
          </p:nvPr>
        </p:nvSpPr>
        <p:spPr>
          <a:xfrm>
            <a:off x="1143000" y="685800"/>
            <a:ext cx="4572000" cy="3429000"/>
          </a:xfrm>
          <a:ln/>
        </p:spPr>
      </p:sp>
      <p:sp>
        <p:nvSpPr>
          <p:cNvPr id="30726"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32771"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32772" name="Rectangle 7"/>
          <p:cNvSpPr>
            <a:spLocks noGrp="1" noChangeArrowheads="1"/>
          </p:cNvSpPr>
          <p:nvPr>
            <p:ph type="sldNum" sz="quarter" idx="5"/>
          </p:nvPr>
        </p:nvSpPr>
        <p:spPr>
          <a:noFill/>
          <a:ln>
            <a:miter lim="800000"/>
            <a:headEnd/>
            <a:tailEnd/>
          </a:ln>
        </p:spPr>
        <p:txBody>
          <a:bodyPr/>
          <a:lstStyle/>
          <a:p>
            <a:fld id="{372A242C-C29F-4CE8-B76E-5EB25E3A1130}" type="slidenum">
              <a:rPr lang="en-US" altLang="en-US"/>
              <a:pPr/>
              <a:t>43</a:t>
            </a:fld>
            <a:endParaRPr lang="en-US" altLang="en-US"/>
          </a:p>
        </p:txBody>
      </p:sp>
      <p:sp>
        <p:nvSpPr>
          <p:cNvPr id="32773" name="Rectangle 2"/>
          <p:cNvSpPr>
            <a:spLocks noGrp="1" noRot="1" noChangeAspect="1" noChangeArrowheads="1" noTextEdit="1"/>
          </p:cNvSpPr>
          <p:nvPr>
            <p:ph type="sldImg"/>
          </p:nvPr>
        </p:nvSpPr>
        <p:spPr>
          <a:xfrm>
            <a:off x="1143000" y="685800"/>
            <a:ext cx="4572000" cy="3429000"/>
          </a:xfrm>
          <a:ln/>
        </p:spPr>
      </p:sp>
      <p:sp>
        <p:nvSpPr>
          <p:cNvPr id="32774"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6">
            <a:extLst>
              <a:ext uri="{FF2B5EF4-FFF2-40B4-BE49-F238E27FC236}">
                <a16:creationId xmlns="" xmlns:a16="http://schemas.microsoft.com/office/drawing/2014/main" id="{0CB85E96-F6F0-4F44-A761-FC38741ADD0B}"/>
              </a:ext>
            </a:extLst>
          </p:cNvPr>
          <p:cNvSpPr>
            <a:spLocks noGrp="1" noChangeArrowheads="1"/>
          </p:cNvSpPr>
          <p:nvPr>
            <p:ph type="ftr" sz="quarter" idx="4"/>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 altLang="en-US"/>
              <a:t>Dr. Predrag Čanović, associate professor</a:t>
            </a:r>
          </a:p>
        </p:txBody>
      </p:sp>
      <p:sp>
        <p:nvSpPr>
          <p:cNvPr id="294915" name="Rectangle 7">
            <a:extLst>
              <a:ext uri="{FF2B5EF4-FFF2-40B4-BE49-F238E27FC236}">
                <a16:creationId xmlns="" xmlns:a16="http://schemas.microsoft.com/office/drawing/2014/main" id="{4EE3DD65-1243-45D2-9FA5-9F0105D59506}"/>
              </a:ext>
            </a:extLst>
          </p:cNvPr>
          <p:cNvSpPr>
            <a:spLocks noGrp="1" noChangeArrowheads="1"/>
          </p:cNvSpPr>
          <p:nvPr>
            <p:ph type="sldNum" sz="quarter" idx="5"/>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A26CD9A-15A0-4A1F-8CE1-AE8A190CF4E6}" type="slidenum">
              <a:rPr lang="en-US" altLang="en-US"/>
              <a:pPr/>
              <a:t>26</a:t>
            </a:fld>
            <a:endParaRPr lang="en-US" altLang="en-US"/>
          </a:p>
        </p:txBody>
      </p:sp>
      <p:sp>
        <p:nvSpPr>
          <p:cNvPr id="294916" name="Rectangle 2">
            <a:extLst>
              <a:ext uri="{FF2B5EF4-FFF2-40B4-BE49-F238E27FC236}">
                <a16:creationId xmlns="" xmlns:a16="http://schemas.microsoft.com/office/drawing/2014/main" id="{8B3BC4CD-9D9C-4EFA-A48F-0C50C9D2B8A2}"/>
              </a:ext>
            </a:extLst>
          </p:cNvPr>
          <p:cNvSpPr>
            <a:spLocks noGrp="1" noRot="1" noChangeAspect="1" noChangeArrowheads="1" noTextEdit="1"/>
          </p:cNvSpPr>
          <p:nvPr>
            <p:ph type="sldImg"/>
          </p:nvPr>
        </p:nvSpPr>
        <p:spPr>
          <a:ln/>
        </p:spPr>
      </p:sp>
      <p:sp>
        <p:nvSpPr>
          <p:cNvPr id="294917" name="Rectangle 3">
            <a:extLst>
              <a:ext uri="{FF2B5EF4-FFF2-40B4-BE49-F238E27FC236}">
                <a16:creationId xmlns="" xmlns:a16="http://schemas.microsoft.com/office/drawing/2014/main" id="{D6478CEB-B7A4-4807-87D8-510C23B196BC}"/>
              </a:ext>
            </a:extLst>
          </p:cNvPr>
          <p:cNvSpPr>
            <a:spLocks noGrp="1" noChangeArrowheads="1"/>
          </p:cNvSpPr>
          <p:nvPr>
            <p:ph type="body" idx="1"/>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34819"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34820" name="Rectangle 7"/>
          <p:cNvSpPr>
            <a:spLocks noGrp="1" noChangeArrowheads="1"/>
          </p:cNvSpPr>
          <p:nvPr>
            <p:ph type="sldNum" sz="quarter" idx="5"/>
          </p:nvPr>
        </p:nvSpPr>
        <p:spPr>
          <a:noFill/>
          <a:ln>
            <a:miter lim="800000"/>
            <a:headEnd/>
            <a:tailEnd/>
          </a:ln>
        </p:spPr>
        <p:txBody>
          <a:bodyPr/>
          <a:lstStyle/>
          <a:p>
            <a:fld id="{C4AF65C5-F195-42F8-B709-E417A5A68776}" type="slidenum">
              <a:rPr lang="en-US" altLang="en-US"/>
              <a:pPr/>
              <a:t>44</a:t>
            </a:fld>
            <a:endParaRPr lang="en-US" altLang="en-US"/>
          </a:p>
        </p:txBody>
      </p:sp>
      <p:sp>
        <p:nvSpPr>
          <p:cNvPr id="34821" name="Rectangle 2"/>
          <p:cNvSpPr>
            <a:spLocks noGrp="1" noRot="1" noChangeAspect="1" noChangeArrowheads="1" noTextEdit="1"/>
          </p:cNvSpPr>
          <p:nvPr>
            <p:ph type="sldImg"/>
          </p:nvPr>
        </p:nvSpPr>
        <p:spPr>
          <a:xfrm>
            <a:off x="1143000" y="685800"/>
            <a:ext cx="4572000" cy="3429000"/>
          </a:xfrm>
          <a:ln/>
        </p:spPr>
      </p:sp>
      <p:sp>
        <p:nvSpPr>
          <p:cNvPr id="34822"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36867"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36868" name="Rectangle 7"/>
          <p:cNvSpPr>
            <a:spLocks noGrp="1" noChangeArrowheads="1"/>
          </p:cNvSpPr>
          <p:nvPr>
            <p:ph type="sldNum" sz="quarter" idx="5"/>
          </p:nvPr>
        </p:nvSpPr>
        <p:spPr>
          <a:noFill/>
          <a:ln>
            <a:miter lim="800000"/>
            <a:headEnd/>
            <a:tailEnd/>
          </a:ln>
        </p:spPr>
        <p:txBody>
          <a:bodyPr/>
          <a:lstStyle/>
          <a:p>
            <a:fld id="{D61B9E6A-C14D-495E-AF41-B4DB526B61B5}" type="slidenum">
              <a:rPr lang="en-US" altLang="en-US"/>
              <a:pPr/>
              <a:t>45</a:t>
            </a:fld>
            <a:endParaRPr lang="en-US" altLang="en-US"/>
          </a:p>
        </p:txBody>
      </p:sp>
      <p:sp>
        <p:nvSpPr>
          <p:cNvPr id="36869" name="Rectangle 2"/>
          <p:cNvSpPr>
            <a:spLocks noGrp="1" noRot="1" noChangeAspect="1" noChangeArrowheads="1" noTextEdit="1"/>
          </p:cNvSpPr>
          <p:nvPr>
            <p:ph type="sldImg"/>
          </p:nvPr>
        </p:nvSpPr>
        <p:spPr>
          <a:xfrm>
            <a:off x="1143000" y="685800"/>
            <a:ext cx="4572000" cy="3429000"/>
          </a:xfrm>
          <a:ln/>
        </p:spPr>
      </p:sp>
      <p:sp>
        <p:nvSpPr>
          <p:cNvPr id="36870"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38915"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38916" name="Rectangle 7"/>
          <p:cNvSpPr>
            <a:spLocks noGrp="1" noChangeArrowheads="1"/>
          </p:cNvSpPr>
          <p:nvPr>
            <p:ph type="sldNum" sz="quarter" idx="5"/>
          </p:nvPr>
        </p:nvSpPr>
        <p:spPr>
          <a:noFill/>
          <a:ln>
            <a:miter lim="800000"/>
            <a:headEnd/>
            <a:tailEnd/>
          </a:ln>
        </p:spPr>
        <p:txBody>
          <a:bodyPr/>
          <a:lstStyle/>
          <a:p>
            <a:fld id="{B8EC7633-ECC5-4685-9179-BCD8A8D12657}" type="slidenum">
              <a:rPr lang="en-US" altLang="en-US"/>
              <a:pPr/>
              <a:t>46</a:t>
            </a:fld>
            <a:endParaRPr lang="en-US" altLang="en-US"/>
          </a:p>
        </p:txBody>
      </p:sp>
      <p:sp>
        <p:nvSpPr>
          <p:cNvPr id="38917" name="Rectangle 2"/>
          <p:cNvSpPr>
            <a:spLocks noGrp="1" noRot="1" noChangeAspect="1" noChangeArrowheads="1" noTextEdit="1"/>
          </p:cNvSpPr>
          <p:nvPr>
            <p:ph type="sldImg"/>
          </p:nvPr>
        </p:nvSpPr>
        <p:spPr>
          <a:xfrm>
            <a:off x="1143000" y="685800"/>
            <a:ext cx="4572000" cy="3429000"/>
          </a:xfrm>
          <a:ln/>
        </p:spPr>
      </p:sp>
      <p:sp>
        <p:nvSpPr>
          <p:cNvPr id="38918"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40963"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40964" name="Rectangle 7"/>
          <p:cNvSpPr>
            <a:spLocks noGrp="1" noChangeArrowheads="1"/>
          </p:cNvSpPr>
          <p:nvPr>
            <p:ph type="sldNum" sz="quarter" idx="5"/>
          </p:nvPr>
        </p:nvSpPr>
        <p:spPr>
          <a:noFill/>
          <a:ln>
            <a:miter lim="800000"/>
            <a:headEnd/>
            <a:tailEnd/>
          </a:ln>
        </p:spPr>
        <p:txBody>
          <a:bodyPr/>
          <a:lstStyle/>
          <a:p>
            <a:fld id="{76A6999E-9D9C-487B-BDAB-EC60375A1823}" type="slidenum">
              <a:rPr lang="en-US" altLang="en-US"/>
              <a:pPr/>
              <a:t>47</a:t>
            </a:fld>
            <a:endParaRPr lang="en-US" altLang="en-US"/>
          </a:p>
        </p:txBody>
      </p:sp>
      <p:sp>
        <p:nvSpPr>
          <p:cNvPr id="40965" name="Rectangle 2"/>
          <p:cNvSpPr>
            <a:spLocks noGrp="1" noRot="1" noChangeAspect="1" noChangeArrowheads="1" noTextEdit="1"/>
          </p:cNvSpPr>
          <p:nvPr>
            <p:ph type="sldImg"/>
          </p:nvPr>
        </p:nvSpPr>
        <p:spPr>
          <a:xfrm>
            <a:off x="1143000" y="685800"/>
            <a:ext cx="4572000" cy="3429000"/>
          </a:xfrm>
          <a:ln/>
        </p:spPr>
      </p:sp>
      <p:sp>
        <p:nvSpPr>
          <p:cNvPr id="40966"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43011"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43012" name="Rectangle 7"/>
          <p:cNvSpPr>
            <a:spLocks noGrp="1" noChangeArrowheads="1"/>
          </p:cNvSpPr>
          <p:nvPr>
            <p:ph type="sldNum" sz="quarter" idx="5"/>
          </p:nvPr>
        </p:nvSpPr>
        <p:spPr>
          <a:noFill/>
          <a:ln>
            <a:miter lim="800000"/>
            <a:headEnd/>
            <a:tailEnd/>
          </a:ln>
        </p:spPr>
        <p:txBody>
          <a:bodyPr/>
          <a:lstStyle/>
          <a:p>
            <a:fld id="{EFE73155-0A9D-4464-9404-9C241818F045}" type="slidenum">
              <a:rPr lang="en-US" altLang="en-US"/>
              <a:pPr/>
              <a:t>48</a:t>
            </a:fld>
            <a:endParaRPr lang="en-US" altLang="en-US"/>
          </a:p>
        </p:txBody>
      </p:sp>
      <p:sp>
        <p:nvSpPr>
          <p:cNvPr id="43013" name="Rectangle 2"/>
          <p:cNvSpPr>
            <a:spLocks noGrp="1" noRot="1" noChangeAspect="1" noChangeArrowheads="1" noTextEdit="1"/>
          </p:cNvSpPr>
          <p:nvPr>
            <p:ph type="sldImg"/>
          </p:nvPr>
        </p:nvSpPr>
        <p:spPr>
          <a:xfrm>
            <a:off x="1143000" y="685800"/>
            <a:ext cx="4572000" cy="3429000"/>
          </a:xfrm>
          <a:ln/>
        </p:spPr>
      </p:sp>
      <p:sp>
        <p:nvSpPr>
          <p:cNvPr id="43014"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45059"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45060" name="Rectangle 7"/>
          <p:cNvSpPr>
            <a:spLocks noGrp="1" noChangeArrowheads="1"/>
          </p:cNvSpPr>
          <p:nvPr>
            <p:ph type="sldNum" sz="quarter" idx="5"/>
          </p:nvPr>
        </p:nvSpPr>
        <p:spPr>
          <a:noFill/>
          <a:ln>
            <a:miter lim="800000"/>
            <a:headEnd/>
            <a:tailEnd/>
          </a:ln>
        </p:spPr>
        <p:txBody>
          <a:bodyPr/>
          <a:lstStyle/>
          <a:p>
            <a:fld id="{61D5FBAE-2E66-4A09-840A-A8C76F292D5B}" type="slidenum">
              <a:rPr lang="en-US" altLang="en-US"/>
              <a:pPr/>
              <a:t>49</a:t>
            </a:fld>
            <a:endParaRPr lang="en-US" altLang="en-US"/>
          </a:p>
        </p:txBody>
      </p:sp>
      <p:sp>
        <p:nvSpPr>
          <p:cNvPr id="45061" name="Rectangle 2"/>
          <p:cNvSpPr>
            <a:spLocks noGrp="1" noRot="1" noChangeAspect="1" noChangeArrowheads="1" noTextEdit="1"/>
          </p:cNvSpPr>
          <p:nvPr>
            <p:ph type="sldImg"/>
          </p:nvPr>
        </p:nvSpPr>
        <p:spPr>
          <a:xfrm>
            <a:off x="1143000" y="685800"/>
            <a:ext cx="4572000" cy="3429000"/>
          </a:xfrm>
          <a:ln/>
        </p:spPr>
      </p:sp>
      <p:sp>
        <p:nvSpPr>
          <p:cNvPr id="45062"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47107"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47108" name="Rectangle 7"/>
          <p:cNvSpPr>
            <a:spLocks noGrp="1" noChangeArrowheads="1"/>
          </p:cNvSpPr>
          <p:nvPr>
            <p:ph type="sldNum" sz="quarter" idx="5"/>
          </p:nvPr>
        </p:nvSpPr>
        <p:spPr>
          <a:noFill/>
          <a:ln>
            <a:miter lim="800000"/>
            <a:headEnd/>
            <a:tailEnd/>
          </a:ln>
        </p:spPr>
        <p:txBody>
          <a:bodyPr/>
          <a:lstStyle/>
          <a:p>
            <a:fld id="{F9096537-D4F9-4208-A736-9F34697A7D9A}" type="slidenum">
              <a:rPr lang="en-US" altLang="en-US"/>
              <a:pPr/>
              <a:t>50</a:t>
            </a:fld>
            <a:endParaRPr lang="en-US" altLang="en-US"/>
          </a:p>
        </p:txBody>
      </p:sp>
      <p:sp>
        <p:nvSpPr>
          <p:cNvPr id="47109" name="Rectangle 2"/>
          <p:cNvSpPr>
            <a:spLocks noGrp="1" noRot="1" noChangeAspect="1" noChangeArrowheads="1" noTextEdit="1"/>
          </p:cNvSpPr>
          <p:nvPr>
            <p:ph type="sldImg"/>
          </p:nvPr>
        </p:nvSpPr>
        <p:spPr>
          <a:xfrm>
            <a:off x="1143000" y="685800"/>
            <a:ext cx="4572000" cy="3429000"/>
          </a:xfrm>
          <a:ln/>
        </p:spPr>
      </p:sp>
      <p:sp>
        <p:nvSpPr>
          <p:cNvPr id="47110"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49155"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49156" name="Rectangle 7"/>
          <p:cNvSpPr>
            <a:spLocks noGrp="1" noChangeArrowheads="1"/>
          </p:cNvSpPr>
          <p:nvPr>
            <p:ph type="sldNum" sz="quarter" idx="5"/>
          </p:nvPr>
        </p:nvSpPr>
        <p:spPr>
          <a:noFill/>
          <a:ln>
            <a:miter lim="800000"/>
            <a:headEnd/>
            <a:tailEnd/>
          </a:ln>
        </p:spPr>
        <p:txBody>
          <a:bodyPr/>
          <a:lstStyle/>
          <a:p>
            <a:fld id="{99249AC7-90C2-465F-80E8-8C96461160D6}" type="slidenum">
              <a:rPr lang="en-US" altLang="en-US"/>
              <a:pPr/>
              <a:t>51</a:t>
            </a:fld>
            <a:endParaRPr lang="en-US" altLang="en-US"/>
          </a:p>
        </p:txBody>
      </p:sp>
      <p:sp>
        <p:nvSpPr>
          <p:cNvPr id="49157" name="Rectangle 2"/>
          <p:cNvSpPr>
            <a:spLocks noGrp="1" noRot="1" noChangeAspect="1" noChangeArrowheads="1" noTextEdit="1"/>
          </p:cNvSpPr>
          <p:nvPr>
            <p:ph type="sldImg"/>
          </p:nvPr>
        </p:nvSpPr>
        <p:spPr>
          <a:xfrm>
            <a:off x="1143000" y="685800"/>
            <a:ext cx="4572000" cy="3429000"/>
          </a:xfrm>
          <a:ln/>
        </p:spPr>
      </p:sp>
      <p:sp>
        <p:nvSpPr>
          <p:cNvPr id="49158"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55299"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55300" name="Rectangle 7"/>
          <p:cNvSpPr>
            <a:spLocks noGrp="1" noChangeArrowheads="1"/>
          </p:cNvSpPr>
          <p:nvPr>
            <p:ph type="sldNum" sz="quarter" idx="5"/>
          </p:nvPr>
        </p:nvSpPr>
        <p:spPr>
          <a:noFill/>
          <a:ln>
            <a:miter lim="800000"/>
            <a:headEnd/>
            <a:tailEnd/>
          </a:ln>
        </p:spPr>
        <p:txBody>
          <a:bodyPr/>
          <a:lstStyle/>
          <a:p>
            <a:fld id="{A2D019D6-DE69-41E0-95B4-70E00EC87F32}" type="slidenum">
              <a:rPr lang="en-US" altLang="en-US"/>
              <a:pPr/>
              <a:t>52</a:t>
            </a:fld>
            <a:endParaRPr lang="en-US" altLang="en-US"/>
          </a:p>
        </p:txBody>
      </p:sp>
      <p:sp>
        <p:nvSpPr>
          <p:cNvPr id="55301" name="Rectangle 2"/>
          <p:cNvSpPr>
            <a:spLocks noGrp="1" noRot="1" noChangeAspect="1" noChangeArrowheads="1" noTextEdit="1"/>
          </p:cNvSpPr>
          <p:nvPr>
            <p:ph type="sldImg"/>
          </p:nvPr>
        </p:nvSpPr>
        <p:spPr>
          <a:xfrm>
            <a:off x="1143000" y="685800"/>
            <a:ext cx="4572000" cy="3429000"/>
          </a:xfrm>
          <a:ln/>
        </p:spPr>
      </p:sp>
      <p:sp>
        <p:nvSpPr>
          <p:cNvPr id="55302"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57347"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57348" name="Rectangle 7"/>
          <p:cNvSpPr>
            <a:spLocks noGrp="1" noChangeArrowheads="1"/>
          </p:cNvSpPr>
          <p:nvPr>
            <p:ph type="sldNum" sz="quarter" idx="5"/>
          </p:nvPr>
        </p:nvSpPr>
        <p:spPr>
          <a:noFill/>
          <a:ln>
            <a:miter lim="800000"/>
            <a:headEnd/>
            <a:tailEnd/>
          </a:ln>
        </p:spPr>
        <p:txBody>
          <a:bodyPr/>
          <a:lstStyle/>
          <a:p>
            <a:fld id="{AB542387-2B18-4C5D-91B6-4B455B6EBE04}" type="slidenum">
              <a:rPr lang="en-US" altLang="en-US"/>
              <a:pPr/>
              <a:t>53</a:t>
            </a:fld>
            <a:endParaRPr lang="en-US" altLang="en-US"/>
          </a:p>
        </p:txBody>
      </p:sp>
      <p:sp>
        <p:nvSpPr>
          <p:cNvPr id="57349" name="Rectangle 2"/>
          <p:cNvSpPr>
            <a:spLocks noGrp="1" noRot="1" noChangeAspect="1" noChangeArrowheads="1" noTextEdit="1"/>
          </p:cNvSpPr>
          <p:nvPr>
            <p:ph type="sldImg"/>
          </p:nvPr>
        </p:nvSpPr>
        <p:spPr>
          <a:xfrm>
            <a:off x="1143000" y="685800"/>
            <a:ext cx="4572000" cy="3429000"/>
          </a:xfrm>
          <a:ln/>
        </p:spPr>
      </p:sp>
      <p:sp>
        <p:nvSpPr>
          <p:cNvPr id="57350"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6">
            <a:extLst>
              <a:ext uri="{FF2B5EF4-FFF2-40B4-BE49-F238E27FC236}">
                <a16:creationId xmlns="" xmlns:a16="http://schemas.microsoft.com/office/drawing/2014/main" id="{F2D2A847-DF35-4B8B-AD5F-DB8A5CFCE4A3}"/>
              </a:ext>
            </a:extLst>
          </p:cNvPr>
          <p:cNvSpPr>
            <a:spLocks noGrp="1" noChangeArrowheads="1"/>
          </p:cNvSpPr>
          <p:nvPr>
            <p:ph type="ftr" sz="quarter" idx="4"/>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 altLang="en-US"/>
              <a:t>Dr. Predrag Čanović, associate professor</a:t>
            </a:r>
          </a:p>
        </p:txBody>
      </p:sp>
      <p:sp>
        <p:nvSpPr>
          <p:cNvPr id="296963" name="Rectangle 7">
            <a:extLst>
              <a:ext uri="{FF2B5EF4-FFF2-40B4-BE49-F238E27FC236}">
                <a16:creationId xmlns="" xmlns:a16="http://schemas.microsoft.com/office/drawing/2014/main" id="{DEAD2ADC-9F9A-4CCB-8B8A-706681A57C39}"/>
              </a:ext>
            </a:extLst>
          </p:cNvPr>
          <p:cNvSpPr>
            <a:spLocks noGrp="1" noChangeArrowheads="1"/>
          </p:cNvSpPr>
          <p:nvPr>
            <p:ph type="sldNum" sz="quarter" idx="5"/>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7953787-EFFA-4FFB-9B7F-636C7C443E1F}" type="slidenum">
              <a:rPr lang="en-US" altLang="en-US"/>
              <a:pPr/>
              <a:t>27</a:t>
            </a:fld>
            <a:endParaRPr lang="en-US" altLang="en-US"/>
          </a:p>
        </p:txBody>
      </p:sp>
      <p:sp>
        <p:nvSpPr>
          <p:cNvPr id="296964" name="Rectangle 2">
            <a:extLst>
              <a:ext uri="{FF2B5EF4-FFF2-40B4-BE49-F238E27FC236}">
                <a16:creationId xmlns="" xmlns:a16="http://schemas.microsoft.com/office/drawing/2014/main" id="{DE593BE9-E508-464A-AC4D-54846A81D5EF}"/>
              </a:ext>
            </a:extLst>
          </p:cNvPr>
          <p:cNvSpPr>
            <a:spLocks noGrp="1" noRot="1" noChangeAspect="1" noChangeArrowheads="1" noTextEdit="1"/>
          </p:cNvSpPr>
          <p:nvPr>
            <p:ph type="sldImg"/>
          </p:nvPr>
        </p:nvSpPr>
        <p:spPr>
          <a:ln/>
        </p:spPr>
      </p:sp>
      <p:sp>
        <p:nvSpPr>
          <p:cNvPr id="296965" name="Rectangle 3">
            <a:extLst>
              <a:ext uri="{FF2B5EF4-FFF2-40B4-BE49-F238E27FC236}">
                <a16:creationId xmlns="" xmlns:a16="http://schemas.microsoft.com/office/drawing/2014/main" id="{EF8B0E37-4CC1-4610-8A29-8CE5574EF179}"/>
              </a:ext>
            </a:extLst>
          </p:cNvPr>
          <p:cNvSpPr>
            <a:spLocks noGrp="1" noChangeArrowheads="1"/>
          </p:cNvSpPr>
          <p:nvPr>
            <p:ph type="body" idx="1"/>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59395"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59396" name="Rectangle 7"/>
          <p:cNvSpPr>
            <a:spLocks noGrp="1" noChangeArrowheads="1"/>
          </p:cNvSpPr>
          <p:nvPr>
            <p:ph type="sldNum" sz="quarter" idx="5"/>
          </p:nvPr>
        </p:nvSpPr>
        <p:spPr>
          <a:noFill/>
          <a:ln>
            <a:miter lim="800000"/>
            <a:headEnd/>
            <a:tailEnd/>
          </a:ln>
        </p:spPr>
        <p:txBody>
          <a:bodyPr/>
          <a:lstStyle/>
          <a:p>
            <a:fld id="{255E7631-53A6-44C9-8E8B-F42EE18A3DE5}" type="slidenum">
              <a:rPr lang="en-US" altLang="en-US"/>
              <a:pPr/>
              <a:t>54</a:t>
            </a:fld>
            <a:endParaRPr lang="en-US" altLang="en-US"/>
          </a:p>
        </p:txBody>
      </p:sp>
      <p:sp>
        <p:nvSpPr>
          <p:cNvPr id="59397" name="Rectangle 2"/>
          <p:cNvSpPr>
            <a:spLocks noGrp="1" noRot="1" noChangeAspect="1" noChangeArrowheads="1" noTextEdit="1"/>
          </p:cNvSpPr>
          <p:nvPr>
            <p:ph type="sldImg"/>
          </p:nvPr>
        </p:nvSpPr>
        <p:spPr>
          <a:xfrm>
            <a:off x="1143000" y="685800"/>
            <a:ext cx="4572000" cy="3429000"/>
          </a:xfrm>
          <a:ln/>
        </p:spPr>
      </p:sp>
      <p:sp>
        <p:nvSpPr>
          <p:cNvPr id="59398"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61443"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61444" name="Rectangle 7"/>
          <p:cNvSpPr>
            <a:spLocks noGrp="1" noChangeArrowheads="1"/>
          </p:cNvSpPr>
          <p:nvPr>
            <p:ph type="sldNum" sz="quarter" idx="5"/>
          </p:nvPr>
        </p:nvSpPr>
        <p:spPr>
          <a:noFill/>
          <a:ln>
            <a:miter lim="800000"/>
            <a:headEnd/>
            <a:tailEnd/>
          </a:ln>
        </p:spPr>
        <p:txBody>
          <a:bodyPr/>
          <a:lstStyle/>
          <a:p>
            <a:fld id="{F1E61124-8D0B-4EF0-84C4-609AA0F72BF8}" type="slidenum">
              <a:rPr lang="en-US" altLang="en-US"/>
              <a:pPr/>
              <a:t>55</a:t>
            </a:fld>
            <a:endParaRPr lang="en-US" altLang="en-US"/>
          </a:p>
        </p:txBody>
      </p:sp>
      <p:sp>
        <p:nvSpPr>
          <p:cNvPr id="61445" name="Rectangle 2"/>
          <p:cNvSpPr>
            <a:spLocks noGrp="1" noRot="1" noChangeAspect="1" noChangeArrowheads="1" noTextEdit="1"/>
          </p:cNvSpPr>
          <p:nvPr>
            <p:ph type="sldImg"/>
          </p:nvPr>
        </p:nvSpPr>
        <p:spPr>
          <a:xfrm>
            <a:off x="1143000" y="685800"/>
            <a:ext cx="4572000" cy="3429000"/>
          </a:xfrm>
          <a:ln/>
        </p:spPr>
      </p:sp>
      <p:sp>
        <p:nvSpPr>
          <p:cNvPr id="61446"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63491"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63492" name="Rectangle 7"/>
          <p:cNvSpPr>
            <a:spLocks noGrp="1" noChangeArrowheads="1"/>
          </p:cNvSpPr>
          <p:nvPr>
            <p:ph type="sldNum" sz="quarter" idx="5"/>
          </p:nvPr>
        </p:nvSpPr>
        <p:spPr>
          <a:noFill/>
          <a:ln>
            <a:miter lim="800000"/>
            <a:headEnd/>
            <a:tailEnd/>
          </a:ln>
        </p:spPr>
        <p:txBody>
          <a:bodyPr/>
          <a:lstStyle/>
          <a:p>
            <a:fld id="{3A2E1339-C7BF-498E-A0CD-0F91C7D0F9EC}" type="slidenum">
              <a:rPr lang="en-US" altLang="en-US"/>
              <a:pPr/>
              <a:t>56</a:t>
            </a:fld>
            <a:endParaRPr lang="en-US" altLang="en-US"/>
          </a:p>
        </p:txBody>
      </p:sp>
      <p:sp>
        <p:nvSpPr>
          <p:cNvPr id="63493" name="Rectangle 2"/>
          <p:cNvSpPr>
            <a:spLocks noGrp="1" noRot="1" noChangeAspect="1" noChangeArrowheads="1" noTextEdit="1"/>
          </p:cNvSpPr>
          <p:nvPr>
            <p:ph type="sldImg"/>
          </p:nvPr>
        </p:nvSpPr>
        <p:spPr>
          <a:xfrm>
            <a:off x="1143000" y="685800"/>
            <a:ext cx="4572000" cy="3429000"/>
          </a:xfrm>
          <a:ln/>
        </p:spPr>
      </p:sp>
      <p:sp>
        <p:nvSpPr>
          <p:cNvPr id="63494"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65539"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65540" name="Rectangle 7"/>
          <p:cNvSpPr>
            <a:spLocks noGrp="1" noChangeArrowheads="1"/>
          </p:cNvSpPr>
          <p:nvPr>
            <p:ph type="sldNum" sz="quarter" idx="5"/>
          </p:nvPr>
        </p:nvSpPr>
        <p:spPr>
          <a:noFill/>
          <a:ln>
            <a:miter lim="800000"/>
            <a:headEnd/>
            <a:tailEnd/>
          </a:ln>
        </p:spPr>
        <p:txBody>
          <a:bodyPr/>
          <a:lstStyle/>
          <a:p>
            <a:fld id="{F1A0ED11-527B-4A26-90BE-7985378317FF}" type="slidenum">
              <a:rPr lang="en-US" altLang="en-US"/>
              <a:pPr/>
              <a:t>57</a:t>
            </a:fld>
            <a:endParaRPr lang="en-US" altLang="en-US"/>
          </a:p>
        </p:txBody>
      </p:sp>
      <p:sp>
        <p:nvSpPr>
          <p:cNvPr id="65541" name="Rectangle 2"/>
          <p:cNvSpPr>
            <a:spLocks noGrp="1" noRot="1" noChangeAspect="1" noChangeArrowheads="1" noTextEdit="1"/>
          </p:cNvSpPr>
          <p:nvPr>
            <p:ph type="sldImg"/>
          </p:nvPr>
        </p:nvSpPr>
        <p:spPr>
          <a:xfrm>
            <a:off x="1143000" y="685800"/>
            <a:ext cx="4572000" cy="3429000"/>
          </a:xfrm>
          <a:ln/>
        </p:spPr>
      </p:sp>
      <p:sp>
        <p:nvSpPr>
          <p:cNvPr id="65542"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67587"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67588" name="Rectangle 7"/>
          <p:cNvSpPr>
            <a:spLocks noGrp="1" noChangeArrowheads="1"/>
          </p:cNvSpPr>
          <p:nvPr>
            <p:ph type="sldNum" sz="quarter" idx="5"/>
          </p:nvPr>
        </p:nvSpPr>
        <p:spPr>
          <a:noFill/>
          <a:ln>
            <a:miter lim="800000"/>
            <a:headEnd/>
            <a:tailEnd/>
          </a:ln>
        </p:spPr>
        <p:txBody>
          <a:bodyPr/>
          <a:lstStyle/>
          <a:p>
            <a:fld id="{B2BE3C85-810A-4094-A775-C5A1C6EEE4FC}" type="slidenum">
              <a:rPr lang="en-US" altLang="en-US"/>
              <a:pPr/>
              <a:t>58</a:t>
            </a:fld>
            <a:endParaRPr lang="en-US" altLang="en-US"/>
          </a:p>
        </p:txBody>
      </p:sp>
      <p:sp>
        <p:nvSpPr>
          <p:cNvPr id="67589" name="Rectangle 2"/>
          <p:cNvSpPr>
            <a:spLocks noGrp="1" noRot="1" noChangeAspect="1" noChangeArrowheads="1" noTextEdit="1"/>
          </p:cNvSpPr>
          <p:nvPr>
            <p:ph type="sldImg"/>
          </p:nvPr>
        </p:nvSpPr>
        <p:spPr>
          <a:xfrm>
            <a:off x="1143000" y="685800"/>
            <a:ext cx="4572000" cy="3429000"/>
          </a:xfrm>
          <a:ln/>
        </p:spPr>
      </p:sp>
      <p:sp>
        <p:nvSpPr>
          <p:cNvPr id="67590"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69635"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69636" name="Rectangle 7"/>
          <p:cNvSpPr>
            <a:spLocks noGrp="1" noChangeArrowheads="1"/>
          </p:cNvSpPr>
          <p:nvPr>
            <p:ph type="sldNum" sz="quarter" idx="5"/>
          </p:nvPr>
        </p:nvSpPr>
        <p:spPr>
          <a:noFill/>
          <a:ln>
            <a:miter lim="800000"/>
            <a:headEnd/>
            <a:tailEnd/>
          </a:ln>
        </p:spPr>
        <p:txBody>
          <a:bodyPr/>
          <a:lstStyle/>
          <a:p>
            <a:fld id="{A825D32E-AF91-4CE5-ADA7-CA6D7A536C80}" type="slidenum">
              <a:rPr lang="en-US" altLang="en-US"/>
              <a:pPr/>
              <a:t>59</a:t>
            </a:fld>
            <a:endParaRPr lang="en-US" altLang="en-US"/>
          </a:p>
        </p:txBody>
      </p:sp>
      <p:sp>
        <p:nvSpPr>
          <p:cNvPr id="69637" name="Rectangle 2"/>
          <p:cNvSpPr>
            <a:spLocks noGrp="1" noRot="1" noChangeAspect="1" noChangeArrowheads="1" noTextEdit="1"/>
          </p:cNvSpPr>
          <p:nvPr>
            <p:ph type="sldImg"/>
          </p:nvPr>
        </p:nvSpPr>
        <p:spPr>
          <a:xfrm>
            <a:off x="1143000" y="685800"/>
            <a:ext cx="4572000" cy="3429000"/>
          </a:xfrm>
          <a:ln/>
        </p:spPr>
      </p:sp>
      <p:sp>
        <p:nvSpPr>
          <p:cNvPr id="69638"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71683"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71684" name="Rectangle 7"/>
          <p:cNvSpPr>
            <a:spLocks noGrp="1" noChangeArrowheads="1"/>
          </p:cNvSpPr>
          <p:nvPr>
            <p:ph type="sldNum" sz="quarter" idx="5"/>
          </p:nvPr>
        </p:nvSpPr>
        <p:spPr>
          <a:noFill/>
          <a:ln>
            <a:miter lim="800000"/>
            <a:headEnd/>
            <a:tailEnd/>
          </a:ln>
        </p:spPr>
        <p:txBody>
          <a:bodyPr/>
          <a:lstStyle/>
          <a:p>
            <a:fld id="{59292136-C99A-4392-8587-5E90D89F54C1}" type="slidenum">
              <a:rPr lang="en-US" altLang="en-US"/>
              <a:pPr/>
              <a:t>60</a:t>
            </a:fld>
            <a:endParaRPr lang="en-US" altLang="en-US"/>
          </a:p>
        </p:txBody>
      </p:sp>
      <p:sp>
        <p:nvSpPr>
          <p:cNvPr id="71685" name="Rectangle 2"/>
          <p:cNvSpPr>
            <a:spLocks noGrp="1" noRot="1" noChangeAspect="1" noChangeArrowheads="1" noTextEdit="1"/>
          </p:cNvSpPr>
          <p:nvPr>
            <p:ph type="sldImg"/>
          </p:nvPr>
        </p:nvSpPr>
        <p:spPr>
          <a:xfrm>
            <a:off x="1143000" y="685800"/>
            <a:ext cx="4572000" cy="3429000"/>
          </a:xfrm>
          <a:ln/>
        </p:spPr>
      </p:sp>
      <p:sp>
        <p:nvSpPr>
          <p:cNvPr id="71686"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77827"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77828" name="Rectangle 7"/>
          <p:cNvSpPr>
            <a:spLocks noGrp="1" noChangeArrowheads="1"/>
          </p:cNvSpPr>
          <p:nvPr>
            <p:ph type="sldNum" sz="quarter" idx="5"/>
          </p:nvPr>
        </p:nvSpPr>
        <p:spPr>
          <a:noFill/>
          <a:ln>
            <a:miter lim="800000"/>
            <a:headEnd/>
            <a:tailEnd/>
          </a:ln>
        </p:spPr>
        <p:txBody>
          <a:bodyPr/>
          <a:lstStyle/>
          <a:p>
            <a:fld id="{6E12F7F0-400F-4642-B222-928AF6828981}" type="slidenum">
              <a:rPr lang="en-US" altLang="en-US"/>
              <a:pPr/>
              <a:t>61</a:t>
            </a:fld>
            <a:endParaRPr lang="en-US" altLang="en-US"/>
          </a:p>
        </p:txBody>
      </p:sp>
      <p:sp>
        <p:nvSpPr>
          <p:cNvPr id="77829" name="Rectangle 2"/>
          <p:cNvSpPr>
            <a:spLocks noGrp="1" noRot="1" noChangeAspect="1" noChangeArrowheads="1" noTextEdit="1"/>
          </p:cNvSpPr>
          <p:nvPr>
            <p:ph type="sldImg"/>
          </p:nvPr>
        </p:nvSpPr>
        <p:spPr>
          <a:xfrm>
            <a:off x="1143000" y="685800"/>
            <a:ext cx="4572000" cy="3429000"/>
          </a:xfrm>
          <a:ln/>
        </p:spPr>
      </p:sp>
      <p:sp>
        <p:nvSpPr>
          <p:cNvPr id="77830"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92163"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92164" name="Rectangle 7"/>
          <p:cNvSpPr>
            <a:spLocks noGrp="1" noChangeArrowheads="1"/>
          </p:cNvSpPr>
          <p:nvPr>
            <p:ph type="sldNum" sz="quarter" idx="5"/>
          </p:nvPr>
        </p:nvSpPr>
        <p:spPr>
          <a:noFill/>
          <a:ln>
            <a:miter lim="800000"/>
            <a:headEnd/>
            <a:tailEnd/>
          </a:ln>
        </p:spPr>
        <p:txBody>
          <a:bodyPr/>
          <a:lstStyle/>
          <a:p>
            <a:fld id="{897B6552-C795-453E-9E40-856684E2576B}" type="slidenum">
              <a:rPr lang="en-US" altLang="en-US"/>
              <a:pPr/>
              <a:t>62</a:t>
            </a:fld>
            <a:endParaRPr lang="en-US" altLang="en-US"/>
          </a:p>
        </p:txBody>
      </p:sp>
      <p:sp>
        <p:nvSpPr>
          <p:cNvPr id="92165" name="Rectangle 2"/>
          <p:cNvSpPr>
            <a:spLocks noGrp="1" noRot="1" noChangeAspect="1" noChangeArrowheads="1" noTextEdit="1"/>
          </p:cNvSpPr>
          <p:nvPr>
            <p:ph type="sldImg"/>
          </p:nvPr>
        </p:nvSpPr>
        <p:spPr>
          <a:xfrm>
            <a:off x="1143000" y="685800"/>
            <a:ext cx="4572000" cy="3429000"/>
          </a:xfrm>
          <a:ln/>
        </p:spPr>
      </p:sp>
      <p:sp>
        <p:nvSpPr>
          <p:cNvPr id="92166"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a:noFill/>
        </p:spPr>
        <p:txBody>
          <a:bodyPr/>
          <a:lstStyle/>
          <a:p>
            <a:r>
              <a:rPr lang="en"/>
              <a:t>Faculty of Medicine in Kragujevac</a:t>
            </a:r>
          </a:p>
        </p:txBody>
      </p:sp>
      <p:sp>
        <p:nvSpPr>
          <p:cNvPr id="35843" name="Rectangle 6"/>
          <p:cNvSpPr>
            <a:spLocks noGrp="1" noChangeArrowheads="1"/>
          </p:cNvSpPr>
          <p:nvPr>
            <p:ph type="ftr" sz="quarter" idx="4"/>
          </p:nvPr>
        </p:nvSpPr>
        <p:spPr>
          <a:noFill/>
        </p:spPr>
        <p:txBody>
          <a:bodyPr/>
          <a:lstStyle/>
          <a:p>
            <a:r>
              <a:rPr lang="en"/>
              <a:t>Dr. Predrag Čanović, associate professor</a:t>
            </a:r>
          </a:p>
        </p:txBody>
      </p:sp>
      <p:sp>
        <p:nvSpPr>
          <p:cNvPr id="35844" name="Rectangle 7"/>
          <p:cNvSpPr>
            <a:spLocks noGrp="1" noChangeArrowheads="1"/>
          </p:cNvSpPr>
          <p:nvPr>
            <p:ph type="sldNum" sz="quarter" idx="5"/>
          </p:nvPr>
        </p:nvSpPr>
        <p:spPr>
          <a:noFill/>
        </p:spPr>
        <p:txBody>
          <a:bodyPr/>
          <a:lstStyle/>
          <a:p>
            <a:fld id="{CB39A6C0-1AAD-479A-A1A9-8A168C3239B0}" type="slidenum">
              <a:rPr lang="en-US" smtClean="0"/>
              <a:pPr/>
              <a:t>65</a:t>
            </a:fld>
            <a:endParaRPr lang="en-US"/>
          </a:p>
        </p:txBody>
      </p:sp>
      <p:sp>
        <p:nvSpPr>
          <p:cNvPr id="35845" name="Rectangle 2"/>
          <p:cNvSpPr>
            <a:spLocks noGrp="1" noRot="1" noChangeAspect="1" noChangeArrowheads="1" noTextEdit="1"/>
          </p:cNvSpPr>
          <p:nvPr>
            <p:ph type="sldImg"/>
          </p:nvPr>
        </p:nvSpPr>
        <p:spPr>
          <a:xfrm>
            <a:off x="1144588" y="687388"/>
            <a:ext cx="4568825" cy="3427412"/>
          </a:xfrm>
          <a:ln/>
        </p:spPr>
      </p:sp>
      <p:sp>
        <p:nvSpPr>
          <p:cNvPr id="35846" name="Rectangle 3"/>
          <p:cNvSpPr>
            <a:spLocks noGrp="1" noChangeArrowheads="1"/>
          </p:cNvSpPr>
          <p:nvPr>
            <p:ph type="body" idx="1"/>
          </p:nvPr>
        </p:nvSpPr>
        <p:spPr>
          <a:noFill/>
          <a:ln/>
        </p:spPr>
        <p:txBody>
          <a:bodyPr/>
          <a:lstStyle/>
          <a:p>
            <a:pPr eaLnBrk="1" hangingPunct="1"/>
            <a:endParaRPr lang="sr-Latn-C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6">
            <a:extLst>
              <a:ext uri="{FF2B5EF4-FFF2-40B4-BE49-F238E27FC236}">
                <a16:creationId xmlns="" xmlns:a16="http://schemas.microsoft.com/office/drawing/2014/main" id="{DC0A68EC-05F1-4055-B653-2358683F0979}"/>
              </a:ext>
            </a:extLst>
          </p:cNvPr>
          <p:cNvSpPr>
            <a:spLocks noGrp="1" noChangeArrowheads="1"/>
          </p:cNvSpPr>
          <p:nvPr>
            <p:ph type="ftr" sz="quarter" idx="4"/>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 altLang="en-US"/>
              <a:t>Dr. Predrag Čanović, associate professor</a:t>
            </a:r>
          </a:p>
        </p:txBody>
      </p:sp>
      <p:sp>
        <p:nvSpPr>
          <p:cNvPr id="299011" name="Rectangle 7">
            <a:extLst>
              <a:ext uri="{FF2B5EF4-FFF2-40B4-BE49-F238E27FC236}">
                <a16:creationId xmlns="" xmlns:a16="http://schemas.microsoft.com/office/drawing/2014/main" id="{478D0F89-BFE8-444B-B9EB-32BA1D8138B5}"/>
              </a:ext>
            </a:extLst>
          </p:cNvPr>
          <p:cNvSpPr>
            <a:spLocks noGrp="1" noChangeArrowheads="1"/>
          </p:cNvSpPr>
          <p:nvPr>
            <p:ph type="sldNum" sz="quarter" idx="5"/>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586C40F-179E-4347-AA14-7D824324A68D}" type="slidenum">
              <a:rPr lang="en-US" altLang="en-US"/>
              <a:pPr/>
              <a:t>28</a:t>
            </a:fld>
            <a:endParaRPr lang="en-US" altLang="en-US"/>
          </a:p>
        </p:txBody>
      </p:sp>
      <p:sp>
        <p:nvSpPr>
          <p:cNvPr id="299012" name="Rectangle 2">
            <a:extLst>
              <a:ext uri="{FF2B5EF4-FFF2-40B4-BE49-F238E27FC236}">
                <a16:creationId xmlns="" xmlns:a16="http://schemas.microsoft.com/office/drawing/2014/main" id="{EC2B453A-C2D7-4B65-B67C-8CEE9910A4F3}"/>
              </a:ext>
            </a:extLst>
          </p:cNvPr>
          <p:cNvSpPr>
            <a:spLocks noGrp="1" noRot="1" noChangeAspect="1" noChangeArrowheads="1" noTextEdit="1"/>
          </p:cNvSpPr>
          <p:nvPr>
            <p:ph type="sldImg"/>
          </p:nvPr>
        </p:nvSpPr>
        <p:spPr>
          <a:ln/>
        </p:spPr>
      </p:sp>
      <p:sp>
        <p:nvSpPr>
          <p:cNvPr id="299013" name="Rectangle 3">
            <a:extLst>
              <a:ext uri="{FF2B5EF4-FFF2-40B4-BE49-F238E27FC236}">
                <a16:creationId xmlns="" xmlns:a16="http://schemas.microsoft.com/office/drawing/2014/main" id="{C2F58A72-117A-402B-B29A-6B938CCC4F9C}"/>
              </a:ext>
            </a:extLst>
          </p:cNvPr>
          <p:cNvSpPr>
            <a:spLocks noGrp="1" noChangeArrowheads="1"/>
          </p:cNvSpPr>
          <p:nvPr>
            <p:ph type="body" idx="1"/>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a:noFill/>
        </p:spPr>
        <p:txBody>
          <a:bodyPr/>
          <a:lstStyle/>
          <a:p>
            <a:r>
              <a:rPr lang="en"/>
              <a:t>Faculty of Medicine in Kragujevac</a:t>
            </a:r>
          </a:p>
        </p:txBody>
      </p:sp>
      <p:sp>
        <p:nvSpPr>
          <p:cNvPr id="36867" name="Rectangle 6"/>
          <p:cNvSpPr>
            <a:spLocks noGrp="1" noChangeArrowheads="1"/>
          </p:cNvSpPr>
          <p:nvPr>
            <p:ph type="ftr" sz="quarter" idx="4"/>
          </p:nvPr>
        </p:nvSpPr>
        <p:spPr>
          <a:noFill/>
        </p:spPr>
        <p:txBody>
          <a:bodyPr/>
          <a:lstStyle/>
          <a:p>
            <a:r>
              <a:rPr lang="en"/>
              <a:t>Dr. Predrag Čanović, associate professor</a:t>
            </a:r>
          </a:p>
        </p:txBody>
      </p:sp>
      <p:sp>
        <p:nvSpPr>
          <p:cNvPr id="36868" name="Rectangle 7"/>
          <p:cNvSpPr>
            <a:spLocks noGrp="1" noChangeArrowheads="1"/>
          </p:cNvSpPr>
          <p:nvPr>
            <p:ph type="sldNum" sz="quarter" idx="5"/>
          </p:nvPr>
        </p:nvSpPr>
        <p:spPr>
          <a:noFill/>
        </p:spPr>
        <p:txBody>
          <a:bodyPr/>
          <a:lstStyle/>
          <a:p>
            <a:fld id="{E932F213-881D-4880-BEDB-556C0AD7C327}" type="slidenum">
              <a:rPr lang="en-US" smtClean="0"/>
              <a:pPr/>
              <a:t>66</a:t>
            </a:fld>
            <a:endParaRPr lang="en-US"/>
          </a:p>
        </p:txBody>
      </p:sp>
      <p:sp>
        <p:nvSpPr>
          <p:cNvPr id="36869" name="Rectangle 2"/>
          <p:cNvSpPr>
            <a:spLocks noGrp="1" noRot="1" noChangeAspect="1" noChangeArrowheads="1" noTextEdit="1"/>
          </p:cNvSpPr>
          <p:nvPr>
            <p:ph type="sldImg"/>
          </p:nvPr>
        </p:nvSpPr>
        <p:spPr>
          <a:xfrm>
            <a:off x="1144588" y="687388"/>
            <a:ext cx="4568825" cy="3427412"/>
          </a:xfrm>
          <a:ln/>
        </p:spPr>
      </p:sp>
      <p:sp>
        <p:nvSpPr>
          <p:cNvPr id="36870" name="Rectangle 3"/>
          <p:cNvSpPr>
            <a:spLocks noGrp="1" noChangeArrowheads="1"/>
          </p:cNvSpPr>
          <p:nvPr>
            <p:ph type="body" idx="1"/>
          </p:nvPr>
        </p:nvSpPr>
        <p:spPr>
          <a:noFill/>
          <a:ln/>
        </p:spPr>
        <p:txBody>
          <a:bodyPr/>
          <a:lstStyle/>
          <a:p>
            <a:pPr eaLnBrk="1" hangingPunct="1"/>
            <a:endParaRPr lang="sr-Latn-C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6">
            <a:extLst>
              <a:ext uri="{FF2B5EF4-FFF2-40B4-BE49-F238E27FC236}">
                <a16:creationId xmlns="" xmlns:a16="http://schemas.microsoft.com/office/drawing/2014/main" id="{C17C0841-E24A-4ECF-B2FA-A17427200837}"/>
              </a:ext>
            </a:extLst>
          </p:cNvPr>
          <p:cNvSpPr>
            <a:spLocks noGrp="1" noChangeArrowheads="1"/>
          </p:cNvSpPr>
          <p:nvPr>
            <p:ph type="ftr" sz="quarter" idx="4"/>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 altLang="en-US"/>
              <a:t>Dr. Predrag Čanović, associate professor</a:t>
            </a:r>
          </a:p>
        </p:txBody>
      </p:sp>
      <p:sp>
        <p:nvSpPr>
          <p:cNvPr id="305155" name="Rectangle 7">
            <a:extLst>
              <a:ext uri="{FF2B5EF4-FFF2-40B4-BE49-F238E27FC236}">
                <a16:creationId xmlns="" xmlns:a16="http://schemas.microsoft.com/office/drawing/2014/main" id="{27C954CB-21DB-4311-A705-341EC75D3A84}"/>
              </a:ext>
            </a:extLst>
          </p:cNvPr>
          <p:cNvSpPr>
            <a:spLocks noGrp="1" noChangeArrowheads="1"/>
          </p:cNvSpPr>
          <p:nvPr>
            <p:ph type="sldNum" sz="quarter" idx="5"/>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F8EFFD0-6EAA-40A0-BA82-F1D8E2E2DF78}" type="slidenum">
              <a:rPr lang="en-US" altLang="en-US"/>
              <a:pPr/>
              <a:t>29</a:t>
            </a:fld>
            <a:endParaRPr lang="en-US" altLang="en-US"/>
          </a:p>
        </p:txBody>
      </p:sp>
      <p:sp>
        <p:nvSpPr>
          <p:cNvPr id="305156" name="Rectangle 2">
            <a:extLst>
              <a:ext uri="{FF2B5EF4-FFF2-40B4-BE49-F238E27FC236}">
                <a16:creationId xmlns="" xmlns:a16="http://schemas.microsoft.com/office/drawing/2014/main" id="{172E5B0A-EFE8-49FD-A785-080A1EC037FF}"/>
              </a:ext>
            </a:extLst>
          </p:cNvPr>
          <p:cNvSpPr>
            <a:spLocks noGrp="1" noRot="1" noChangeAspect="1" noChangeArrowheads="1" noTextEdit="1"/>
          </p:cNvSpPr>
          <p:nvPr>
            <p:ph type="sldImg"/>
          </p:nvPr>
        </p:nvSpPr>
        <p:spPr>
          <a:ln/>
        </p:spPr>
      </p:sp>
      <p:sp>
        <p:nvSpPr>
          <p:cNvPr id="305157" name="Rectangle 3">
            <a:extLst>
              <a:ext uri="{FF2B5EF4-FFF2-40B4-BE49-F238E27FC236}">
                <a16:creationId xmlns="" xmlns:a16="http://schemas.microsoft.com/office/drawing/2014/main" id="{6D06D37E-2BDF-43D7-B3BB-E94AC89F8327}"/>
              </a:ext>
            </a:extLst>
          </p:cNvPr>
          <p:cNvSpPr>
            <a:spLocks noGrp="1" noChangeArrowheads="1"/>
          </p:cNvSpPr>
          <p:nvPr>
            <p:ph type="body" idx="1"/>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6">
            <a:extLst>
              <a:ext uri="{FF2B5EF4-FFF2-40B4-BE49-F238E27FC236}">
                <a16:creationId xmlns="" xmlns:a16="http://schemas.microsoft.com/office/drawing/2014/main" id="{82CD8EEA-610E-4B1F-A541-42B2B52B17CC}"/>
              </a:ext>
            </a:extLst>
          </p:cNvPr>
          <p:cNvSpPr>
            <a:spLocks noGrp="1" noChangeArrowheads="1"/>
          </p:cNvSpPr>
          <p:nvPr>
            <p:ph type="ftr" sz="quarter" idx="4"/>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 altLang="en-US"/>
              <a:t>Dr. Predrag Čanović, associate professor</a:t>
            </a:r>
          </a:p>
        </p:txBody>
      </p:sp>
      <p:sp>
        <p:nvSpPr>
          <p:cNvPr id="309251" name="Rectangle 7">
            <a:extLst>
              <a:ext uri="{FF2B5EF4-FFF2-40B4-BE49-F238E27FC236}">
                <a16:creationId xmlns="" xmlns:a16="http://schemas.microsoft.com/office/drawing/2014/main" id="{6671F74F-947A-436F-8E2C-AF23A73FD103}"/>
              </a:ext>
            </a:extLst>
          </p:cNvPr>
          <p:cNvSpPr>
            <a:spLocks noGrp="1" noChangeArrowheads="1"/>
          </p:cNvSpPr>
          <p:nvPr>
            <p:ph type="sldNum" sz="quarter" idx="5"/>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6FDAA08-93D0-44BB-9015-C7A29AB30D7D}" type="slidenum">
              <a:rPr lang="en-US" altLang="en-US"/>
              <a:pPr/>
              <a:t>30</a:t>
            </a:fld>
            <a:endParaRPr lang="en-US" altLang="en-US"/>
          </a:p>
        </p:txBody>
      </p:sp>
      <p:sp>
        <p:nvSpPr>
          <p:cNvPr id="309252" name="Rectangle 2">
            <a:extLst>
              <a:ext uri="{FF2B5EF4-FFF2-40B4-BE49-F238E27FC236}">
                <a16:creationId xmlns="" xmlns:a16="http://schemas.microsoft.com/office/drawing/2014/main" id="{C79CD5FC-B287-44CE-9D97-E8376D2DB91B}"/>
              </a:ext>
            </a:extLst>
          </p:cNvPr>
          <p:cNvSpPr>
            <a:spLocks noGrp="1" noRot="1" noChangeAspect="1" noChangeArrowheads="1" noTextEdit="1"/>
          </p:cNvSpPr>
          <p:nvPr>
            <p:ph type="sldImg"/>
          </p:nvPr>
        </p:nvSpPr>
        <p:spPr>
          <a:ln/>
        </p:spPr>
      </p:sp>
      <p:sp>
        <p:nvSpPr>
          <p:cNvPr id="309253" name="Rectangle 3">
            <a:extLst>
              <a:ext uri="{FF2B5EF4-FFF2-40B4-BE49-F238E27FC236}">
                <a16:creationId xmlns="" xmlns:a16="http://schemas.microsoft.com/office/drawing/2014/main" id="{2259552F-05D6-4205-910A-85D554CCC419}"/>
              </a:ext>
            </a:extLst>
          </p:cNvPr>
          <p:cNvSpPr>
            <a:spLocks noGrp="1" noChangeArrowheads="1"/>
          </p:cNvSpPr>
          <p:nvPr>
            <p:ph type="body" idx="1"/>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6">
            <a:extLst>
              <a:ext uri="{FF2B5EF4-FFF2-40B4-BE49-F238E27FC236}">
                <a16:creationId xmlns="" xmlns:a16="http://schemas.microsoft.com/office/drawing/2014/main" id="{BA801C99-8128-47A5-804F-B9A9B1EA2352}"/>
              </a:ext>
            </a:extLst>
          </p:cNvPr>
          <p:cNvSpPr>
            <a:spLocks noGrp="1" noChangeArrowheads="1"/>
          </p:cNvSpPr>
          <p:nvPr>
            <p:ph type="ftr" sz="quarter" idx="4"/>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 altLang="en-US"/>
              <a:t>Dr. Predrag Čanović, associate professor</a:t>
            </a:r>
          </a:p>
        </p:txBody>
      </p:sp>
      <p:sp>
        <p:nvSpPr>
          <p:cNvPr id="311299" name="Rectangle 7">
            <a:extLst>
              <a:ext uri="{FF2B5EF4-FFF2-40B4-BE49-F238E27FC236}">
                <a16:creationId xmlns="" xmlns:a16="http://schemas.microsoft.com/office/drawing/2014/main" id="{C7355686-2BEA-4D67-B183-94A5BD5AD7E3}"/>
              </a:ext>
            </a:extLst>
          </p:cNvPr>
          <p:cNvSpPr>
            <a:spLocks noGrp="1" noChangeArrowheads="1"/>
          </p:cNvSpPr>
          <p:nvPr>
            <p:ph type="sldNum" sz="quarter" idx="5"/>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BD090F0-5D20-46ED-AD4A-89E77A69A15E}" type="slidenum">
              <a:rPr lang="en-US" altLang="en-US"/>
              <a:pPr/>
              <a:t>31</a:t>
            </a:fld>
            <a:endParaRPr lang="en-US" altLang="en-US"/>
          </a:p>
        </p:txBody>
      </p:sp>
      <p:sp>
        <p:nvSpPr>
          <p:cNvPr id="311300" name="Rectangle 2">
            <a:extLst>
              <a:ext uri="{FF2B5EF4-FFF2-40B4-BE49-F238E27FC236}">
                <a16:creationId xmlns="" xmlns:a16="http://schemas.microsoft.com/office/drawing/2014/main" id="{671D69EC-DC33-4CB4-B8EA-194DCD0F1031}"/>
              </a:ext>
            </a:extLst>
          </p:cNvPr>
          <p:cNvSpPr>
            <a:spLocks noGrp="1" noRot="1" noChangeAspect="1" noChangeArrowheads="1" noTextEdit="1"/>
          </p:cNvSpPr>
          <p:nvPr>
            <p:ph type="sldImg"/>
          </p:nvPr>
        </p:nvSpPr>
        <p:spPr>
          <a:ln/>
        </p:spPr>
      </p:sp>
      <p:sp>
        <p:nvSpPr>
          <p:cNvPr id="311301" name="Rectangle 3">
            <a:extLst>
              <a:ext uri="{FF2B5EF4-FFF2-40B4-BE49-F238E27FC236}">
                <a16:creationId xmlns="" xmlns:a16="http://schemas.microsoft.com/office/drawing/2014/main" id="{95059C0A-BDCD-45E7-839D-6280C1580C26}"/>
              </a:ext>
            </a:extLst>
          </p:cNvPr>
          <p:cNvSpPr>
            <a:spLocks noGrp="1" noChangeArrowheads="1"/>
          </p:cNvSpPr>
          <p:nvPr>
            <p:ph type="body" idx="1"/>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8195"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8196" name="Rectangle 7"/>
          <p:cNvSpPr>
            <a:spLocks noGrp="1" noChangeArrowheads="1"/>
          </p:cNvSpPr>
          <p:nvPr>
            <p:ph type="sldNum" sz="quarter" idx="5"/>
          </p:nvPr>
        </p:nvSpPr>
        <p:spPr>
          <a:noFill/>
          <a:ln>
            <a:miter lim="800000"/>
            <a:headEnd/>
            <a:tailEnd/>
          </a:ln>
        </p:spPr>
        <p:txBody>
          <a:bodyPr/>
          <a:lstStyle/>
          <a:p>
            <a:fld id="{5817228E-CA1E-4EB2-B990-969460554260}" type="slidenum">
              <a:rPr lang="en-US" altLang="en-US"/>
              <a:pPr/>
              <a:t>32</a:t>
            </a:fld>
            <a:endParaRPr lang="en-US" altLang="en-US"/>
          </a:p>
        </p:txBody>
      </p:sp>
      <p:sp>
        <p:nvSpPr>
          <p:cNvPr id="8197" name="Rectangle 2"/>
          <p:cNvSpPr>
            <a:spLocks noGrp="1" noRot="1" noChangeAspect="1" noChangeArrowheads="1" noTextEdit="1"/>
          </p:cNvSpPr>
          <p:nvPr>
            <p:ph type="sldImg"/>
          </p:nvPr>
        </p:nvSpPr>
        <p:spPr>
          <a:xfrm>
            <a:off x="1143000" y="685800"/>
            <a:ext cx="4572000" cy="3429000"/>
          </a:xfrm>
          <a:ln/>
        </p:spPr>
      </p:sp>
      <p:sp>
        <p:nvSpPr>
          <p:cNvPr id="8198"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a:noFill/>
          <a:ln>
            <a:miter lim="800000"/>
            <a:headEnd/>
            <a:tailEnd/>
          </a:ln>
        </p:spPr>
        <p:txBody>
          <a:bodyPr/>
          <a:lstStyle/>
          <a:p>
            <a:r>
              <a:rPr lang="en" altLang="en-US" smtClean="0">
                <a:latin typeface="Arial" charset="0"/>
              </a:rPr>
              <a:t>Faculty of Medicine in Kragujevac</a:t>
            </a:r>
          </a:p>
        </p:txBody>
      </p:sp>
      <p:sp>
        <p:nvSpPr>
          <p:cNvPr id="10243" name="Rectangle 6"/>
          <p:cNvSpPr>
            <a:spLocks noGrp="1" noChangeArrowheads="1"/>
          </p:cNvSpPr>
          <p:nvPr>
            <p:ph type="ftr" sz="quarter" idx="4"/>
          </p:nvPr>
        </p:nvSpPr>
        <p:spPr>
          <a:noFill/>
          <a:ln>
            <a:miter lim="800000"/>
            <a:headEnd/>
            <a:tailEnd/>
          </a:ln>
        </p:spPr>
        <p:txBody>
          <a:bodyPr/>
          <a:lstStyle/>
          <a:p>
            <a:r>
              <a:rPr lang="en" altLang="en-US" smtClean="0">
                <a:latin typeface="Arial" charset="0"/>
              </a:rPr>
              <a:t>Dr. Predrag Čanović, associate professor</a:t>
            </a:r>
          </a:p>
        </p:txBody>
      </p:sp>
      <p:sp>
        <p:nvSpPr>
          <p:cNvPr id="10244" name="Rectangle 7"/>
          <p:cNvSpPr>
            <a:spLocks noGrp="1" noChangeArrowheads="1"/>
          </p:cNvSpPr>
          <p:nvPr>
            <p:ph type="sldNum" sz="quarter" idx="5"/>
          </p:nvPr>
        </p:nvSpPr>
        <p:spPr>
          <a:noFill/>
          <a:ln>
            <a:miter lim="800000"/>
            <a:headEnd/>
            <a:tailEnd/>
          </a:ln>
        </p:spPr>
        <p:txBody>
          <a:bodyPr/>
          <a:lstStyle/>
          <a:p>
            <a:fld id="{696B3903-5A67-4964-B78C-303CEE9FF20A}" type="slidenum">
              <a:rPr lang="en-US" altLang="en-US"/>
              <a:pPr/>
              <a:t>33</a:t>
            </a:fld>
            <a:endParaRPr lang="en-US" altLang="en-US"/>
          </a:p>
        </p:txBody>
      </p:sp>
      <p:sp>
        <p:nvSpPr>
          <p:cNvPr id="10245" name="Rectangle 2"/>
          <p:cNvSpPr>
            <a:spLocks noGrp="1" noRot="1" noChangeAspect="1" noChangeArrowheads="1" noTextEdit="1"/>
          </p:cNvSpPr>
          <p:nvPr>
            <p:ph type="sldImg"/>
          </p:nvPr>
        </p:nvSpPr>
        <p:spPr>
          <a:xfrm>
            <a:off x="1143000" y="685800"/>
            <a:ext cx="4572000" cy="3429000"/>
          </a:xfrm>
          <a:ln/>
        </p:spPr>
      </p:sp>
      <p:sp>
        <p:nvSpPr>
          <p:cNvPr id="10246"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C577201-E667-4FB9-B4E1-9976C57E1728}" type="datetimeFigureOut">
              <a:rPr lang="en-US" smtClean="0"/>
              <a:pPr/>
              <a:t>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B0D0B-C224-49D9-A08F-4A8E5C4234F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577201-E667-4FB9-B4E1-9976C57E1728}" type="datetimeFigureOut">
              <a:rPr lang="en-US" smtClean="0"/>
              <a:pPr/>
              <a:t>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B0D0B-C224-49D9-A08F-4A8E5C4234F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577201-E667-4FB9-B4E1-9976C57E1728}" type="datetimeFigureOut">
              <a:rPr lang="en-US" smtClean="0"/>
              <a:pPr/>
              <a:t>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B0D0B-C224-49D9-A08F-4A8E5C4234F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577201-E667-4FB9-B4E1-9976C57E1728}" type="datetimeFigureOut">
              <a:rPr lang="en-US" smtClean="0"/>
              <a:pPr/>
              <a:t>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B0D0B-C224-49D9-A08F-4A8E5C4234F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577201-E667-4FB9-B4E1-9976C57E1728}" type="datetimeFigureOut">
              <a:rPr lang="en-US" smtClean="0"/>
              <a:pPr/>
              <a:t>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B0D0B-C224-49D9-A08F-4A8E5C4234F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C577201-E667-4FB9-B4E1-9976C57E1728}" type="datetimeFigureOut">
              <a:rPr lang="en-US" smtClean="0"/>
              <a:pPr/>
              <a:t>2/18/2024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FB0D0B-C224-49D9-A08F-4A8E5C4234F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C577201-E667-4FB9-B4E1-9976C57E1728}" type="datetimeFigureOut">
              <a:rPr lang="en-US" smtClean="0"/>
              <a:pPr/>
              <a:t>2/18/2024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FB0D0B-C224-49D9-A08F-4A8E5C4234F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C577201-E667-4FB9-B4E1-9976C57E1728}" type="datetimeFigureOut">
              <a:rPr lang="en-US" smtClean="0"/>
              <a:pPr/>
              <a:t>2/18/2024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FB0D0B-C224-49D9-A08F-4A8E5C4234F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577201-E667-4FB9-B4E1-9976C57E1728}" type="datetimeFigureOut">
              <a:rPr lang="en-US" smtClean="0"/>
              <a:pPr/>
              <a:t>2/18/2024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FB0D0B-C224-49D9-A08F-4A8E5C4234F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577201-E667-4FB9-B4E1-9976C57E1728}" type="datetimeFigureOut">
              <a:rPr lang="en-US" smtClean="0"/>
              <a:pPr/>
              <a:t>2/18/2024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FB0D0B-C224-49D9-A08F-4A8E5C4234F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577201-E667-4FB9-B4E1-9976C57E1728}" type="datetimeFigureOut">
              <a:rPr lang="en-US" smtClean="0"/>
              <a:pPr/>
              <a:t>2/18/2024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FB0D0B-C224-49D9-A08F-4A8E5C4234F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577201-E667-4FB9-B4E1-9976C57E1728}" type="datetimeFigureOut">
              <a:rPr lang="en-US" smtClean="0"/>
              <a:pPr/>
              <a:t>2/18/2024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FB0D0B-C224-49D9-A08F-4A8E5C4234F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 dirty="0"/>
              <a:t>Clinical and laboratory characteristics of patients with viral hepatitis and </a:t>
            </a:r>
            <a:r>
              <a:rPr lang="en" dirty="0" smtClean="0"/>
              <a:t>HIV. </a:t>
            </a:r>
            <a:r>
              <a:rPr lang="en" dirty="0" smtClean="0"/>
              <a:t>T</a:t>
            </a:r>
            <a:r>
              <a:rPr lang="en" dirty="0" smtClean="0"/>
              <a:t>herapy. Oral </a:t>
            </a:r>
            <a:r>
              <a:rPr lang="en" dirty="0"/>
              <a:t>manifestations</a:t>
            </a:r>
            <a:r>
              <a:rPr lang="en-US" dirty="0"/>
              <a:t/>
            </a:r>
            <a:br>
              <a:rPr lang="en-US" dirty="0"/>
            </a:br>
            <a:endParaRPr lang="en-US" dirty="0"/>
          </a:p>
        </p:txBody>
      </p:sp>
      <p:sp>
        <p:nvSpPr>
          <p:cNvPr id="3" name="Subtitle 2"/>
          <p:cNvSpPr>
            <a:spLocks noGrp="1"/>
          </p:cNvSpPr>
          <p:nvPr>
            <p:ph type="subTitle" idx="1"/>
          </p:nvPr>
        </p:nvSpPr>
        <p:spPr>
          <a:xfrm>
            <a:off x="1447800" y="4419600"/>
            <a:ext cx="6400800" cy="1752600"/>
          </a:xfrm>
        </p:spPr>
        <p:txBody>
          <a:bodyPr/>
          <a:lstStyle/>
          <a:p>
            <a:r>
              <a:rPr lang="en-US" dirty="0" smtClean="0"/>
              <a:t>A</a:t>
            </a:r>
            <a:r>
              <a:rPr lang="en" dirty="0" smtClean="0"/>
              <a:t>ss</a:t>
            </a:r>
            <a:r>
              <a:rPr lang="en" dirty="0" smtClean="0"/>
              <a:t>.dr</a:t>
            </a:r>
            <a:r>
              <a:rPr lang="en" dirty="0" smtClean="0"/>
              <a:t> </a:t>
            </a:r>
            <a:r>
              <a:rPr lang="en" dirty="0" smtClean="0"/>
              <a:t>Željko Todorović</a:t>
            </a:r>
          </a:p>
          <a:p>
            <a:r>
              <a:rPr lang="en" dirty="0" smtClean="0"/>
              <a:t>Department of Internal </a:t>
            </a:r>
            <a:r>
              <a:rPr lang="en" dirty="0" smtClean="0"/>
              <a:t>Medicine</a:t>
            </a:r>
            <a:endParaRPr lang="en"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202" name="Rectangle 2"/>
          <p:cNvSpPr>
            <a:spLocks noGrp="1" noChangeArrowheads="1"/>
          </p:cNvSpPr>
          <p:nvPr>
            <p:ph type="body" idx="1"/>
          </p:nvPr>
        </p:nvSpPr>
        <p:spPr>
          <a:xfrm>
            <a:off x="457200" y="836613"/>
            <a:ext cx="8229600" cy="5289550"/>
          </a:xfrm>
        </p:spPr>
        <p:txBody>
          <a:bodyPr/>
          <a:lstStyle/>
          <a:p>
            <a:pPr>
              <a:buNone/>
              <a:defRPr/>
            </a:pPr>
            <a:r>
              <a:rPr lang="en" b="1" dirty="0"/>
              <a:t>Question no. 1</a:t>
            </a:r>
          </a:p>
          <a:p>
            <a:pPr>
              <a:buNone/>
              <a:defRPr/>
            </a:pPr>
            <a:endParaRPr lang="sr-Cyrl-RS" dirty="0"/>
          </a:p>
          <a:p>
            <a:pPr>
              <a:buNone/>
              <a:defRPr/>
            </a:pPr>
            <a:r>
              <a:rPr lang="en" sz="2400" dirty="0"/>
              <a:t>Which diseases are considered in the differential diagnosis?</a:t>
            </a:r>
            <a:endParaRPr lang="en-US" sz="2400"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3250" name="Rectangle 2"/>
          <p:cNvSpPr>
            <a:spLocks noGrp="1" noChangeArrowheads="1"/>
          </p:cNvSpPr>
          <p:nvPr>
            <p:ph type="body" idx="1"/>
          </p:nvPr>
        </p:nvSpPr>
        <p:spPr>
          <a:xfrm>
            <a:off x="457200" y="476250"/>
            <a:ext cx="8229600" cy="6048375"/>
          </a:xfrm>
        </p:spPr>
        <p:txBody>
          <a:bodyPr/>
          <a:lstStyle/>
          <a:p>
            <a:pPr marL="533400" indent="-533400">
              <a:lnSpc>
                <a:spcPct val="90000"/>
              </a:lnSpc>
              <a:buNone/>
              <a:defRPr/>
            </a:pPr>
            <a:r>
              <a:rPr lang="en" b="1" dirty="0"/>
              <a:t>The answer </a:t>
            </a:r>
            <a:r>
              <a:rPr lang="en" b="1" dirty="0" smtClean="0"/>
              <a:t>:</a:t>
            </a:r>
          </a:p>
          <a:p>
            <a:pPr marL="533400" indent="-533400">
              <a:lnSpc>
                <a:spcPct val="90000"/>
              </a:lnSpc>
              <a:buNone/>
              <a:defRPr/>
            </a:pPr>
            <a:endParaRPr lang="sr-Cyrl-RS" sz="2400" b="1" dirty="0"/>
          </a:p>
          <a:p>
            <a:pPr marL="533400" indent="-533400">
              <a:lnSpc>
                <a:spcPct val="90000"/>
              </a:lnSpc>
              <a:buNone/>
              <a:defRPr/>
            </a:pPr>
            <a:r>
              <a:rPr lang="en" sz="2400" dirty="0" smtClean="0"/>
              <a:t>Acute hepatitis</a:t>
            </a:r>
          </a:p>
          <a:p>
            <a:pPr marL="533400" indent="-533400">
              <a:lnSpc>
                <a:spcPct val="90000"/>
              </a:lnSpc>
              <a:buNone/>
              <a:defRPr/>
            </a:pPr>
            <a:r>
              <a:rPr lang="en" sz="2400" dirty="0" smtClean="0"/>
              <a:t>Exacerbations </a:t>
            </a:r>
            <a:r>
              <a:rPr lang="en" sz="2400" dirty="0"/>
              <a:t>in the course of chronic viral hepatitis </a:t>
            </a:r>
            <a:r>
              <a:rPr lang="en" sz="2400" dirty="0" smtClean="0"/>
              <a:t>( B, C, D )</a:t>
            </a:r>
            <a:endParaRPr lang="sr-Cyrl-RS" sz="2400" dirty="0"/>
          </a:p>
          <a:p>
            <a:pPr marL="0" indent="0">
              <a:lnSpc>
                <a:spcPct val="90000"/>
              </a:lnSpc>
              <a:buNone/>
              <a:defRPr/>
            </a:pPr>
            <a:r>
              <a:rPr lang="en" sz="2400" dirty="0"/>
              <a:t>Obstructive icterus (calculosis of the gallbladder and bile ducts, malignancies of the HB tract, Tu of the liver, secondary deposits)</a:t>
            </a:r>
          </a:p>
          <a:p>
            <a:pPr marL="0" indent="0">
              <a:lnSpc>
                <a:spcPct val="90000"/>
              </a:lnSpc>
              <a:buNone/>
              <a:defRPr/>
            </a:pPr>
            <a:r>
              <a:rPr lang="en" sz="2400" dirty="0"/>
              <a:t>Hemolysis</a:t>
            </a:r>
          </a:p>
          <a:p>
            <a:pPr marL="0" indent="0">
              <a:lnSpc>
                <a:spcPct val="90000"/>
              </a:lnSpc>
              <a:buNone/>
              <a:defRPr/>
            </a:pPr>
            <a:r>
              <a:rPr lang="en" sz="2400" dirty="0"/>
              <a:t>Alcoholic liver disease</a:t>
            </a:r>
          </a:p>
          <a:p>
            <a:pPr marL="0" indent="0">
              <a:lnSpc>
                <a:spcPct val="90000"/>
              </a:lnSpc>
              <a:buNone/>
              <a:defRPr/>
            </a:pPr>
            <a:r>
              <a:rPr lang="en" sz="2400" dirty="0"/>
              <a:t>Metabolic diseases of the liver (hemochromatosis, Wilson 's disease, α-1 </a:t>
            </a:r>
            <a:r>
              <a:rPr lang="en" sz="2400" dirty="0" smtClean="0"/>
              <a:t>antitrypsin deficiency)</a:t>
            </a:r>
            <a:endParaRPr lang="sr-Cyrl-RS" sz="2400" dirty="0"/>
          </a:p>
          <a:p>
            <a:pPr marL="0" indent="0">
              <a:lnSpc>
                <a:spcPct val="90000"/>
              </a:lnSpc>
              <a:buNone/>
              <a:defRPr/>
            </a:pPr>
            <a:r>
              <a:rPr lang="en" sz="2400" dirty="0"/>
              <a:t>Autoimmune diseases (autoimmune hepatitis, primary biliary cirrhosis, primary sclerosing cholangitis)</a:t>
            </a:r>
          </a:p>
          <a:p>
            <a:pPr marL="0" indent="0">
              <a:lnSpc>
                <a:spcPct val="90000"/>
              </a:lnSpc>
              <a:buNone/>
              <a:defRPr/>
            </a:pPr>
            <a:r>
              <a:rPr lang="en" sz="2400" dirty="0"/>
              <a:t>Toxic and medicinal liver damage</a:t>
            </a:r>
          </a:p>
          <a:p>
            <a:pPr marL="533400" indent="-533400" eaLnBrk="1" hangingPunct="1">
              <a:lnSpc>
                <a:spcPct val="90000"/>
              </a:lnSpc>
              <a:buFontTx/>
              <a:buNone/>
              <a:defRPr/>
            </a:pPr>
            <a:endParaRPr lang="en-US" sz="2400"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9394" name="Rectangle 2"/>
          <p:cNvSpPr>
            <a:spLocks noGrp="1" noChangeArrowheads="1"/>
          </p:cNvSpPr>
          <p:nvPr>
            <p:ph type="body" idx="1"/>
          </p:nvPr>
        </p:nvSpPr>
        <p:spPr>
          <a:xfrm>
            <a:off x="457200" y="692150"/>
            <a:ext cx="8229600" cy="5434013"/>
          </a:xfrm>
        </p:spPr>
        <p:txBody>
          <a:bodyPr/>
          <a:lstStyle/>
          <a:p>
            <a:pPr lvl="0">
              <a:buNone/>
              <a:defRPr/>
            </a:pPr>
            <a:r>
              <a:rPr lang="en" b="1" dirty="0">
                <a:solidFill>
                  <a:prstClr val="black"/>
                </a:solidFill>
              </a:rPr>
              <a:t>Question no. </a:t>
            </a:r>
            <a:r>
              <a:rPr lang="en" b="1" dirty="0" smtClean="0">
                <a:solidFill>
                  <a:prstClr val="black"/>
                </a:solidFill>
              </a:rPr>
              <a:t>2</a:t>
            </a:r>
          </a:p>
          <a:p>
            <a:pPr lvl="0">
              <a:buNone/>
              <a:defRPr/>
            </a:pPr>
            <a:endParaRPr lang="en-US" sz="2400" b="1" dirty="0">
              <a:solidFill>
                <a:prstClr val="black"/>
              </a:solidFill>
            </a:endParaRPr>
          </a:p>
          <a:p>
            <a:pPr lvl="0">
              <a:buNone/>
              <a:defRPr/>
            </a:pPr>
            <a:r>
              <a:rPr lang="en" sz="2400" dirty="0" smtClean="0">
                <a:solidFill>
                  <a:prstClr val="black"/>
                </a:solidFill>
              </a:rPr>
              <a:t>What disease is it?</a:t>
            </a:r>
            <a:endParaRPr lang="sr-Cyrl-RS" sz="2400" dirty="0">
              <a:solidFill>
                <a:prstClr val="black"/>
              </a:solidFill>
            </a:endParaRPr>
          </a:p>
          <a:p>
            <a:pPr eaLnBrk="1" hangingPunct="1">
              <a:buFontTx/>
              <a:buNone/>
              <a:defRPr/>
            </a:pPr>
            <a:endParaRPr lang="sr-Latn-CS" dirty="0">
              <a:solidFill>
                <a:srgbClr val="66FF33"/>
              </a:solidFill>
            </a:endParaRPr>
          </a:p>
          <a:p>
            <a:pPr eaLnBrk="1" hangingPunct="1">
              <a:buClr>
                <a:srgbClr val="66FF33"/>
              </a:buClr>
              <a:buNone/>
              <a:defRPr/>
            </a:pPr>
            <a:endParaRPr lang="en-US" b="0" i="1"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1442" name="Rectangle 2"/>
          <p:cNvSpPr>
            <a:spLocks noGrp="1" noChangeArrowheads="1"/>
          </p:cNvSpPr>
          <p:nvPr>
            <p:ph type="body" idx="1"/>
          </p:nvPr>
        </p:nvSpPr>
        <p:spPr>
          <a:xfrm>
            <a:off x="457200" y="692150"/>
            <a:ext cx="8229600" cy="5434013"/>
          </a:xfrm>
        </p:spPr>
        <p:txBody>
          <a:bodyPr/>
          <a:lstStyle/>
          <a:p>
            <a:pPr lvl="0">
              <a:buNone/>
              <a:defRPr/>
            </a:pPr>
            <a:r>
              <a:rPr lang="en" b="1" dirty="0" smtClean="0">
                <a:solidFill>
                  <a:prstClr val="black"/>
                </a:solidFill>
              </a:rPr>
              <a:t>The answer:</a:t>
            </a:r>
          </a:p>
          <a:p>
            <a:pPr lvl="0">
              <a:buNone/>
              <a:defRPr/>
            </a:pPr>
            <a:endParaRPr lang="en-US" sz="2400" b="1" dirty="0">
              <a:solidFill>
                <a:prstClr val="black"/>
              </a:solidFill>
            </a:endParaRPr>
          </a:p>
          <a:p>
            <a:pPr lvl="0">
              <a:buNone/>
              <a:defRPr/>
            </a:pPr>
            <a:r>
              <a:rPr lang="en" sz="2400" dirty="0" smtClean="0">
                <a:solidFill>
                  <a:prstClr val="black"/>
                </a:solidFill>
              </a:rPr>
              <a:t>Acute viral hepatitis A</a:t>
            </a:r>
            <a:endParaRPr lang="sr-Cyrl-RS" sz="2400" dirty="0">
              <a:solidFill>
                <a:prstClr val="black"/>
              </a:solidFill>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3490" name="Rectangle 2"/>
          <p:cNvSpPr>
            <a:spLocks noGrp="1" noChangeArrowheads="1"/>
          </p:cNvSpPr>
          <p:nvPr>
            <p:ph type="body" idx="1"/>
          </p:nvPr>
        </p:nvSpPr>
        <p:spPr>
          <a:xfrm>
            <a:off x="457200" y="549275"/>
            <a:ext cx="8229600" cy="5576888"/>
          </a:xfrm>
        </p:spPr>
        <p:txBody>
          <a:bodyPr/>
          <a:lstStyle/>
          <a:p>
            <a:pPr lvl="0">
              <a:buNone/>
              <a:defRPr/>
            </a:pPr>
            <a:r>
              <a:rPr lang="en" b="1" dirty="0">
                <a:solidFill>
                  <a:prstClr val="black"/>
                </a:solidFill>
              </a:rPr>
              <a:t>Question no. 3</a:t>
            </a:r>
            <a:endParaRPr lang="en-US" b="1" dirty="0">
              <a:solidFill>
                <a:prstClr val="black"/>
              </a:solidFill>
            </a:endParaRPr>
          </a:p>
          <a:p>
            <a:pPr eaLnBrk="1" hangingPunct="1">
              <a:buFontTx/>
              <a:buNone/>
              <a:defRPr/>
            </a:pPr>
            <a:endParaRPr lang="sr-Latn-CS" dirty="0">
              <a:solidFill>
                <a:srgbClr val="66FF33"/>
              </a:solidFill>
            </a:endParaRPr>
          </a:p>
          <a:p>
            <a:pPr marL="0" indent="0">
              <a:buClr>
                <a:srgbClr val="66FF33"/>
              </a:buClr>
              <a:buNone/>
              <a:defRPr/>
            </a:pPr>
            <a:r>
              <a:rPr lang="en" sz="2400" dirty="0"/>
              <a:t>What epidemiological data are important for suspecting acute viral hepatitis?</a:t>
            </a:r>
            <a:endParaRPr lang="en-US" sz="2400"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5538" name="Rectangle 2"/>
          <p:cNvSpPr>
            <a:spLocks noGrp="1" noChangeArrowheads="1"/>
          </p:cNvSpPr>
          <p:nvPr>
            <p:ph type="body" idx="1"/>
          </p:nvPr>
        </p:nvSpPr>
        <p:spPr>
          <a:xfrm>
            <a:off x="457200" y="620713"/>
            <a:ext cx="8229600" cy="5505450"/>
          </a:xfrm>
        </p:spPr>
        <p:txBody>
          <a:bodyPr/>
          <a:lstStyle/>
          <a:p>
            <a:pPr lvl="0">
              <a:buNone/>
              <a:defRPr/>
            </a:pPr>
            <a:r>
              <a:rPr lang="en" b="1" dirty="0">
                <a:solidFill>
                  <a:prstClr val="black"/>
                </a:solidFill>
              </a:rPr>
              <a:t>The answer:</a:t>
            </a:r>
          </a:p>
          <a:p>
            <a:pPr lvl="0">
              <a:buNone/>
              <a:defRPr/>
            </a:pPr>
            <a:endParaRPr lang="en-US" b="1" dirty="0">
              <a:solidFill>
                <a:prstClr val="black"/>
              </a:solidFill>
            </a:endParaRPr>
          </a:p>
          <a:p>
            <a:pPr lvl="0">
              <a:buNone/>
              <a:defRPr/>
            </a:pPr>
            <a:r>
              <a:rPr lang="en" sz="2400" dirty="0">
                <a:solidFill>
                  <a:prstClr val="black"/>
                </a:solidFill>
              </a:rPr>
              <a:t>Life in poor hygienic and sanitary conditions</a:t>
            </a:r>
          </a:p>
          <a:p>
            <a:pPr lvl="0">
              <a:buNone/>
              <a:defRPr/>
            </a:pPr>
            <a:r>
              <a:rPr lang="en" sz="2400" dirty="0">
                <a:solidFill>
                  <a:prstClr val="black"/>
                </a:solidFill>
              </a:rPr>
              <a:t>Lack of sewage network</a:t>
            </a:r>
          </a:p>
          <a:p>
            <a:pPr marL="49213" lvl="0" indent="-49213">
              <a:buNone/>
              <a:defRPr/>
            </a:pPr>
            <a:r>
              <a:rPr lang="en" sz="2400" dirty="0">
                <a:solidFill>
                  <a:prstClr val="black"/>
                </a:solidFill>
              </a:rPr>
              <a:t>The recent illness of one household member and several people from the immediate environment</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1682" name="Rectangle 2"/>
          <p:cNvSpPr>
            <a:spLocks noGrp="1" noChangeArrowheads="1"/>
          </p:cNvSpPr>
          <p:nvPr>
            <p:ph type="body" idx="1"/>
          </p:nvPr>
        </p:nvSpPr>
        <p:spPr>
          <a:xfrm>
            <a:off x="457200" y="549275"/>
            <a:ext cx="8229600" cy="5576888"/>
          </a:xfrm>
        </p:spPr>
        <p:txBody>
          <a:bodyPr/>
          <a:lstStyle/>
          <a:p>
            <a:pPr lvl="0">
              <a:buNone/>
              <a:defRPr/>
            </a:pPr>
            <a:r>
              <a:rPr lang="en" b="1" dirty="0">
                <a:solidFill>
                  <a:prstClr val="black"/>
                </a:solidFill>
              </a:rPr>
              <a:t>Question no. 4</a:t>
            </a:r>
            <a:endParaRPr lang="sr-Cyrl-RS" dirty="0" smtClean="0">
              <a:solidFill>
                <a:srgbClr val="66FF33"/>
              </a:solidFill>
            </a:endParaRPr>
          </a:p>
          <a:p>
            <a:pPr>
              <a:buNone/>
              <a:defRPr/>
            </a:pPr>
            <a:endParaRPr lang="sr-Cyrl-RS" dirty="0">
              <a:solidFill>
                <a:srgbClr val="66FF33"/>
              </a:solidFill>
            </a:endParaRPr>
          </a:p>
          <a:p>
            <a:pPr marL="49213" indent="-49213">
              <a:buNone/>
              <a:defRPr/>
            </a:pPr>
            <a:r>
              <a:rPr lang="en" sz="2400" dirty="0" smtClean="0"/>
              <a:t>Which </a:t>
            </a:r>
            <a:r>
              <a:rPr lang="en" sz="2400" dirty="0"/>
              <a:t>symptom appears first and disappears last in acute viral hepatitis?</a:t>
            </a:r>
            <a:endParaRPr lang="sr-Latn-CS" sz="2400" dirty="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3730" name="Rectangle 2"/>
          <p:cNvSpPr>
            <a:spLocks noGrp="1" noChangeArrowheads="1"/>
          </p:cNvSpPr>
          <p:nvPr>
            <p:ph type="body" idx="1"/>
          </p:nvPr>
        </p:nvSpPr>
        <p:spPr>
          <a:xfrm>
            <a:off x="457200" y="549275"/>
            <a:ext cx="8229600" cy="5576888"/>
          </a:xfrm>
        </p:spPr>
        <p:txBody>
          <a:bodyPr/>
          <a:lstStyle/>
          <a:p>
            <a:pPr eaLnBrk="1" hangingPunct="1">
              <a:buFontTx/>
              <a:buNone/>
              <a:defRPr/>
            </a:pPr>
            <a:r>
              <a:rPr lang="en" b="1" dirty="0" smtClean="0"/>
              <a:t>The answer:</a:t>
            </a:r>
            <a:endParaRPr lang="sr-Latn-CS" b="1" dirty="0"/>
          </a:p>
          <a:p>
            <a:pPr eaLnBrk="1" hangingPunct="1">
              <a:buFontTx/>
              <a:buNone/>
              <a:defRPr/>
            </a:pPr>
            <a:endParaRPr lang="sr-Latn-CS" dirty="0">
              <a:solidFill>
                <a:srgbClr val="66FF33"/>
              </a:solidFill>
            </a:endParaRPr>
          </a:p>
          <a:p>
            <a:pPr eaLnBrk="1" hangingPunct="1">
              <a:buClr>
                <a:srgbClr val="66FF33"/>
              </a:buClr>
              <a:buNone/>
              <a:defRPr/>
            </a:pPr>
            <a:r>
              <a:rPr lang="en" sz="2400" dirty="0" smtClean="0"/>
              <a:t>malaise</a:t>
            </a:r>
            <a:endParaRPr lang="en-US" sz="2400"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3186" name="Rectangle 2"/>
          <p:cNvSpPr>
            <a:spLocks noGrp="1" noChangeArrowheads="1"/>
          </p:cNvSpPr>
          <p:nvPr>
            <p:ph type="body" idx="1"/>
          </p:nvPr>
        </p:nvSpPr>
        <p:spPr>
          <a:xfrm>
            <a:off x="457200" y="549275"/>
            <a:ext cx="8229600" cy="5576888"/>
          </a:xfrm>
        </p:spPr>
        <p:txBody>
          <a:bodyPr/>
          <a:lstStyle/>
          <a:p>
            <a:pPr lvl="0">
              <a:buNone/>
              <a:defRPr/>
            </a:pPr>
            <a:r>
              <a:rPr lang="en" b="1" dirty="0">
                <a:solidFill>
                  <a:prstClr val="black"/>
                </a:solidFill>
              </a:rPr>
              <a:t>Question no. </a:t>
            </a:r>
            <a:r>
              <a:rPr lang="en" b="1" dirty="0" smtClean="0">
                <a:solidFill>
                  <a:prstClr val="black"/>
                </a:solidFill>
              </a:rPr>
              <a:t>5</a:t>
            </a:r>
            <a:endParaRPr lang="sr-Cyrl-RS" dirty="0">
              <a:solidFill>
                <a:srgbClr val="66FF33"/>
              </a:solidFill>
            </a:endParaRPr>
          </a:p>
          <a:p>
            <a:pPr eaLnBrk="1" hangingPunct="1">
              <a:buFontTx/>
              <a:buNone/>
              <a:defRPr/>
            </a:pPr>
            <a:endParaRPr lang="sr-Cyrl-RS" dirty="0" smtClean="0">
              <a:solidFill>
                <a:srgbClr val="66FF33"/>
              </a:solidFill>
            </a:endParaRPr>
          </a:p>
          <a:p>
            <a:pPr marL="49213" indent="-49213">
              <a:buNone/>
              <a:defRPr/>
            </a:pPr>
            <a:r>
              <a:rPr lang="en" sz="2400" dirty="0"/>
              <a:t>What is the typical biochemical change most often indicative of avh?</a:t>
            </a:r>
            <a:endParaRPr lang="sr-Latn-CS" sz="2400"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4210" name="Rectangle 2"/>
          <p:cNvSpPr>
            <a:spLocks noGrp="1" noChangeArrowheads="1"/>
          </p:cNvSpPr>
          <p:nvPr>
            <p:ph type="body" idx="1"/>
          </p:nvPr>
        </p:nvSpPr>
        <p:spPr>
          <a:xfrm>
            <a:off x="457200" y="549275"/>
            <a:ext cx="8229600" cy="5576888"/>
          </a:xfrm>
        </p:spPr>
        <p:txBody>
          <a:bodyPr/>
          <a:lstStyle/>
          <a:p>
            <a:pPr>
              <a:buNone/>
              <a:defRPr/>
            </a:pPr>
            <a:r>
              <a:rPr lang="en" b="1" dirty="0"/>
              <a:t>The answer:</a:t>
            </a:r>
            <a:endParaRPr lang="sr-Latn-CS" b="1" dirty="0"/>
          </a:p>
          <a:p>
            <a:pPr eaLnBrk="1" hangingPunct="1">
              <a:buFontTx/>
              <a:buNone/>
              <a:defRPr/>
            </a:pPr>
            <a:endParaRPr lang="sr-Cyrl-RS" dirty="0" smtClean="0"/>
          </a:p>
          <a:p>
            <a:pPr marL="0" indent="0">
              <a:buNone/>
              <a:defRPr/>
            </a:pPr>
            <a:r>
              <a:rPr lang="en" sz="2400" dirty="0"/>
              <a:t>Increased activity of serum transaminases (AST, ALT)</a:t>
            </a:r>
            <a:endParaRPr lang="sr-Latn-CS" sz="2400"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ChangeArrowheads="1"/>
          </p:cNvSpPr>
          <p:nvPr/>
        </p:nvSpPr>
        <p:spPr bwMode="auto">
          <a:xfrm>
            <a:off x="609600" y="1916113"/>
            <a:ext cx="8096250" cy="4637087"/>
          </a:xfrm>
          <a:prstGeom prst="rect">
            <a:avLst/>
          </a:prstGeom>
          <a:noFill/>
          <a:ln w="9525">
            <a:noFill/>
            <a:miter lim="800000"/>
            <a:headEnd/>
            <a:tailEnd/>
          </a:ln>
        </p:spPr>
        <p:txBody>
          <a:bodyPr/>
          <a:lstStyle/>
          <a:p>
            <a:pPr marL="342900" indent="-342900">
              <a:spcBef>
                <a:spcPct val="20000"/>
              </a:spcBef>
              <a:buFont typeface="Wingdings" pitchFamily="2" charset="2"/>
              <a:buChar char="§"/>
            </a:pPr>
            <a:r>
              <a:rPr lang="en" altLang="en-US" sz="2000" b="1" dirty="0" smtClean="0"/>
              <a:t>General information: </a:t>
            </a:r>
            <a:r>
              <a:rPr lang="en" altLang="en-US" sz="2000" dirty="0" smtClean="0"/>
              <a:t>Patient DJ, 14 years old, student, from Kragujevac</a:t>
            </a:r>
          </a:p>
          <a:p>
            <a:pPr marL="342900" indent="-342900">
              <a:spcBef>
                <a:spcPct val="20000"/>
              </a:spcBef>
              <a:buFont typeface="Wingdings" pitchFamily="2" charset="2"/>
              <a:buChar char="§"/>
            </a:pPr>
            <a:endParaRPr lang="sr-Cyrl-RS" altLang="en-US" sz="2000" dirty="0" smtClean="0"/>
          </a:p>
          <a:p>
            <a:pPr marL="342900" indent="-342900">
              <a:spcBef>
                <a:spcPct val="20000"/>
              </a:spcBef>
              <a:buFont typeface="Wingdings" pitchFamily="2" charset="2"/>
              <a:buChar char="§"/>
            </a:pPr>
            <a:r>
              <a:rPr lang="en" altLang="en-US" sz="2000" b="1" dirty="0" smtClean="0"/>
              <a:t>Date of hospitalization: </a:t>
            </a:r>
            <a:r>
              <a:rPr lang="en" altLang="en-US" sz="2000" dirty="0" smtClean="0"/>
              <a:t>March 12, 2008</a:t>
            </a:r>
            <a:endParaRPr lang="sr-Latn-CS" altLang="en-US" sz="2000" dirty="0"/>
          </a:p>
        </p:txBody>
      </p:sp>
      <p:sp>
        <p:nvSpPr>
          <p:cNvPr id="619523" name="Rectangle 3"/>
          <p:cNvSpPr>
            <a:spLocks noChangeArrowheads="1"/>
          </p:cNvSpPr>
          <p:nvPr/>
        </p:nvSpPr>
        <p:spPr bwMode="auto">
          <a:xfrm>
            <a:off x="468313" y="0"/>
            <a:ext cx="8229600" cy="1143000"/>
          </a:xfrm>
          <a:prstGeom prst="rect">
            <a:avLst/>
          </a:prstGeom>
          <a:noFill/>
          <a:ln w="9525">
            <a:noFill/>
            <a:miter lim="800000"/>
            <a:headEnd/>
            <a:tailEnd/>
          </a:ln>
          <a:effectLst/>
        </p:spPr>
        <p:txBody>
          <a:bodyPr anchor="ctr"/>
          <a:lstStyle/>
          <a:p>
            <a:pPr algn="ctr" eaLnBrk="1" hangingPunct="1">
              <a:defRPr/>
            </a:pPr>
            <a:r>
              <a:rPr lang="en" sz="3200" b="1" dirty="0" smtClean="0"/>
              <a:t>Case presentation</a:t>
            </a:r>
            <a:endParaRPr lang="sr-Latn-CS" sz="3200" b="1"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6258" name="Rectangle 2"/>
          <p:cNvSpPr>
            <a:spLocks noGrp="1" noChangeArrowheads="1"/>
          </p:cNvSpPr>
          <p:nvPr>
            <p:ph type="body" idx="1"/>
          </p:nvPr>
        </p:nvSpPr>
        <p:spPr>
          <a:xfrm>
            <a:off x="457200" y="620713"/>
            <a:ext cx="8229600" cy="5505450"/>
          </a:xfrm>
        </p:spPr>
        <p:txBody>
          <a:bodyPr/>
          <a:lstStyle/>
          <a:p>
            <a:pPr lvl="0">
              <a:buNone/>
              <a:defRPr/>
            </a:pPr>
            <a:r>
              <a:rPr lang="en" b="1" dirty="0">
                <a:solidFill>
                  <a:prstClr val="black"/>
                </a:solidFill>
              </a:rPr>
              <a:t>Question no. </a:t>
            </a:r>
            <a:r>
              <a:rPr lang="en" b="1" dirty="0" smtClean="0">
                <a:solidFill>
                  <a:prstClr val="black"/>
                </a:solidFill>
              </a:rPr>
              <a:t>6</a:t>
            </a:r>
            <a:endParaRPr lang="sr-Cyrl-RS" dirty="0">
              <a:solidFill>
                <a:srgbClr val="66FF33"/>
              </a:solidFill>
            </a:endParaRPr>
          </a:p>
          <a:p>
            <a:pPr eaLnBrk="1" hangingPunct="1">
              <a:buFontTx/>
              <a:buNone/>
              <a:defRPr/>
            </a:pPr>
            <a:endParaRPr lang="sr-Cyrl-RS" dirty="0" smtClean="0">
              <a:solidFill>
                <a:srgbClr val="66FF33"/>
              </a:solidFill>
            </a:endParaRPr>
          </a:p>
          <a:p>
            <a:pPr>
              <a:buNone/>
              <a:defRPr/>
            </a:pPr>
            <a:r>
              <a:rPr lang="en" sz="2400" dirty="0"/>
              <a:t>What values of serum transaminases indicate avh?</a:t>
            </a:r>
            <a:endParaRPr lang="sr-Latn-CS" sz="2400"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8306" name="Rectangle 2"/>
          <p:cNvSpPr>
            <a:spLocks noGrp="1" noChangeArrowheads="1"/>
          </p:cNvSpPr>
          <p:nvPr>
            <p:ph type="body" idx="1"/>
          </p:nvPr>
        </p:nvSpPr>
        <p:spPr>
          <a:xfrm>
            <a:off x="457200" y="549275"/>
            <a:ext cx="8229600" cy="5576888"/>
          </a:xfrm>
        </p:spPr>
        <p:txBody>
          <a:bodyPr/>
          <a:lstStyle/>
          <a:p>
            <a:pPr>
              <a:buNone/>
              <a:defRPr/>
            </a:pPr>
            <a:r>
              <a:rPr lang="en" b="1" dirty="0"/>
              <a:t>The answer:</a:t>
            </a:r>
            <a:endParaRPr lang="sr-Latn-CS" b="1" dirty="0"/>
          </a:p>
          <a:p>
            <a:pPr eaLnBrk="1" hangingPunct="1">
              <a:buFontTx/>
              <a:buNone/>
              <a:defRPr/>
            </a:pPr>
            <a:endParaRPr lang="sr-Cyrl-RS" dirty="0" smtClean="0"/>
          </a:p>
          <a:p>
            <a:pPr marL="49213" indent="-49213">
              <a:buNone/>
              <a:defRPr/>
            </a:pPr>
            <a:r>
              <a:rPr lang="en" sz="2400" dirty="0"/>
              <a:t>Tenfold or more increased activity of serum transaminases</a:t>
            </a:r>
            <a:endParaRPr lang="sr-Latn-CS" sz="2400"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0354" name="Rectangle 2"/>
          <p:cNvSpPr>
            <a:spLocks noGrp="1" noChangeArrowheads="1"/>
          </p:cNvSpPr>
          <p:nvPr>
            <p:ph type="body" idx="1"/>
          </p:nvPr>
        </p:nvSpPr>
        <p:spPr>
          <a:xfrm>
            <a:off x="457200" y="692150"/>
            <a:ext cx="8229600" cy="5434013"/>
          </a:xfrm>
        </p:spPr>
        <p:txBody>
          <a:bodyPr/>
          <a:lstStyle/>
          <a:p>
            <a:pPr lvl="0">
              <a:buNone/>
              <a:defRPr/>
            </a:pPr>
            <a:r>
              <a:rPr lang="en" b="1" dirty="0">
                <a:solidFill>
                  <a:prstClr val="black"/>
                </a:solidFill>
              </a:rPr>
              <a:t>Question no. </a:t>
            </a:r>
            <a:r>
              <a:rPr lang="en" b="1" dirty="0" smtClean="0">
                <a:solidFill>
                  <a:prstClr val="black"/>
                </a:solidFill>
              </a:rPr>
              <a:t>7</a:t>
            </a:r>
            <a:endParaRPr lang="sr-Cyrl-RS" dirty="0" smtClean="0"/>
          </a:p>
          <a:p>
            <a:pPr lvl="0">
              <a:buNone/>
              <a:defRPr/>
            </a:pPr>
            <a:endParaRPr lang="sr-Cyrl-RS" dirty="0">
              <a:solidFill>
                <a:srgbClr val="66FF33"/>
              </a:solidFill>
            </a:endParaRPr>
          </a:p>
          <a:p>
            <a:pPr marL="0" lvl="0" indent="0">
              <a:buNone/>
              <a:defRPr/>
            </a:pPr>
            <a:r>
              <a:rPr lang="en" sz="2400" dirty="0"/>
              <a:t>What laboratory analyzes allow establishing an etiological diagnosis of avh?</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2402" name="Rectangle 2"/>
          <p:cNvSpPr>
            <a:spLocks noGrp="1" noChangeArrowheads="1"/>
          </p:cNvSpPr>
          <p:nvPr>
            <p:ph type="body" idx="1"/>
          </p:nvPr>
        </p:nvSpPr>
        <p:spPr>
          <a:xfrm>
            <a:off x="457200" y="692150"/>
            <a:ext cx="8229600" cy="5434013"/>
          </a:xfrm>
        </p:spPr>
        <p:txBody>
          <a:bodyPr/>
          <a:lstStyle/>
          <a:p>
            <a:pPr>
              <a:buNone/>
              <a:defRPr/>
            </a:pPr>
            <a:r>
              <a:rPr lang="en" b="1" dirty="0"/>
              <a:t>The answer:</a:t>
            </a:r>
            <a:endParaRPr lang="sr-Latn-CS" b="1" dirty="0"/>
          </a:p>
          <a:p>
            <a:pPr eaLnBrk="1" hangingPunct="1">
              <a:buFontTx/>
              <a:buNone/>
              <a:defRPr/>
            </a:pPr>
            <a:endParaRPr lang="sr-Latn-CS" u="sng" dirty="0">
              <a:solidFill>
                <a:srgbClr val="66FF33"/>
              </a:solidFill>
            </a:endParaRPr>
          </a:p>
          <a:p>
            <a:pPr>
              <a:buClr>
                <a:srgbClr val="66FF33"/>
              </a:buClr>
              <a:buNone/>
              <a:defRPr/>
            </a:pPr>
            <a:r>
              <a:rPr lang="en" sz="2400" dirty="0"/>
              <a:t>Serological: </a:t>
            </a:r>
            <a:r>
              <a:rPr lang="en" sz="2400" dirty="0" smtClean="0"/>
              <a:t>anti </a:t>
            </a:r>
            <a:r>
              <a:rPr lang="en" sz="2400" dirty="0"/>
              <a:t>HAV IgM, HBsAg, </a:t>
            </a:r>
            <a:r>
              <a:rPr lang="en" sz="2400" dirty="0" smtClean="0"/>
              <a:t>anti </a:t>
            </a:r>
            <a:r>
              <a:rPr lang="en" sz="2400" dirty="0"/>
              <a:t>HBc IgM, </a:t>
            </a:r>
            <a:r>
              <a:rPr lang="en" sz="2400" dirty="0" smtClean="0"/>
              <a:t>anti </a:t>
            </a:r>
            <a:r>
              <a:rPr lang="en" sz="2400" dirty="0"/>
              <a:t>HCV</a:t>
            </a:r>
            <a:endParaRPr lang="sr-Cyrl-RS" sz="2400" dirty="0"/>
          </a:p>
          <a:p>
            <a:pPr>
              <a:buClr>
                <a:srgbClr val="66FF33"/>
              </a:buClr>
              <a:buFont typeface="Wingdings" pitchFamily="2" charset="2"/>
              <a:buChar char="§"/>
              <a:defRPr/>
            </a:pPr>
            <a:endParaRPr lang="sr-Cyrl-RS" sz="2400" dirty="0"/>
          </a:p>
          <a:p>
            <a:pPr marL="49213" indent="-49213">
              <a:buClr>
                <a:srgbClr val="66FF33"/>
              </a:buClr>
              <a:buNone/>
              <a:defRPr/>
            </a:pPr>
            <a:r>
              <a:rPr lang="en" sz="2400" dirty="0"/>
              <a:t>Virological: Polymerization chain reaction (PCR)-HAV RNA, HBV DNA, HCV RNA</a:t>
            </a:r>
            <a:r>
              <a:rPr lang="en" sz="2400" dirty="0" smtClean="0"/>
              <a:t> </a:t>
            </a:r>
            <a:r>
              <a:rPr lang="en" sz="2400" dirty="0"/>
              <a:t>etc.</a:t>
            </a:r>
            <a:endParaRPr lang="en-US" sz="2400" dirty="0"/>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4450" name="Rectangle 2"/>
          <p:cNvSpPr>
            <a:spLocks noGrp="1" noChangeArrowheads="1"/>
          </p:cNvSpPr>
          <p:nvPr>
            <p:ph type="body" idx="1"/>
          </p:nvPr>
        </p:nvSpPr>
        <p:spPr>
          <a:xfrm>
            <a:off x="457200" y="549275"/>
            <a:ext cx="8229600" cy="5576888"/>
          </a:xfrm>
        </p:spPr>
        <p:txBody>
          <a:bodyPr/>
          <a:lstStyle/>
          <a:p>
            <a:pPr lvl="0">
              <a:buNone/>
              <a:defRPr/>
            </a:pPr>
            <a:r>
              <a:rPr lang="en" b="1" dirty="0">
                <a:solidFill>
                  <a:prstClr val="black"/>
                </a:solidFill>
              </a:rPr>
              <a:t>Question no. </a:t>
            </a:r>
            <a:r>
              <a:rPr lang="en" b="1" dirty="0" smtClean="0">
                <a:solidFill>
                  <a:prstClr val="black"/>
                </a:solidFill>
              </a:rPr>
              <a:t>8</a:t>
            </a:r>
            <a:endParaRPr lang="sr-Cyrl-RS" dirty="0" smtClean="0"/>
          </a:p>
          <a:p>
            <a:pPr lvl="0">
              <a:buNone/>
              <a:defRPr/>
            </a:pPr>
            <a:endParaRPr lang="sr-Cyrl-RS" dirty="0"/>
          </a:p>
          <a:p>
            <a:pPr lvl="0">
              <a:buNone/>
              <a:defRPr/>
            </a:pPr>
            <a:r>
              <a:rPr lang="en" sz="2400" dirty="0"/>
              <a:t>How is acute viral hepatitis A treated?</a:t>
            </a: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6498" name="Rectangle 2"/>
          <p:cNvSpPr>
            <a:spLocks noGrp="1" noChangeArrowheads="1"/>
          </p:cNvSpPr>
          <p:nvPr>
            <p:ph type="body" idx="1"/>
          </p:nvPr>
        </p:nvSpPr>
        <p:spPr>
          <a:xfrm>
            <a:off x="457200" y="549275"/>
            <a:ext cx="8229600" cy="5576888"/>
          </a:xfrm>
        </p:spPr>
        <p:txBody>
          <a:bodyPr/>
          <a:lstStyle/>
          <a:p>
            <a:pPr>
              <a:buNone/>
              <a:defRPr/>
            </a:pPr>
            <a:r>
              <a:rPr lang="en" b="1" dirty="0"/>
              <a:t>The answer:</a:t>
            </a:r>
            <a:endParaRPr lang="sr-Latn-CS" b="1" dirty="0"/>
          </a:p>
          <a:p>
            <a:pPr>
              <a:buNone/>
              <a:defRPr/>
            </a:pPr>
            <a:endParaRPr lang="sr-Latn-CS" u="sng" dirty="0">
              <a:solidFill>
                <a:srgbClr val="66FF33"/>
              </a:solidFill>
            </a:endParaRPr>
          </a:p>
          <a:p>
            <a:pPr>
              <a:buClr>
                <a:srgbClr val="66FF33"/>
              </a:buClr>
              <a:buNone/>
              <a:defRPr/>
            </a:pPr>
            <a:r>
              <a:rPr lang="en" sz="2400" dirty="0" smtClean="0"/>
              <a:t>Symptomatic</a:t>
            </a:r>
            <a:endParaRPr lang="en-US" dirty="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2" name="Rectangle 2">
            <a:extLst>
              <a:ext uri="{FF2B5EF4-FFF2-40B4-BE49-F238E27FC236}">
                <a16:creationId xmlns="" xmlns:a16="http://schemas.microsoft.com/office/drawing/2014/main" id="{25735FB1-0B67-4ED5-8C9E-ACD55A8AEB70}"/>
              </a:ext>
            </a:extLst>
          </p:cNvPr>
          <p:cNvSpPr>
            <a:spLocks noChangeArrowheads="1"/>
          </p:cNvSpPr>
          <p:nvPr/>
        </p:nvSpPr>
        <p:spPr bwMode="auto">
          <a:xfrm>
            <a:off x="1921669" y="828031"/>
            <a:ext cx="5898859" cy="461665"/>
          </a:xfrm>
          <a:prstGeom prst="rect">
            <a:avLst/>
          </a:prstGeom>
          <a:noFill/>
          <a:ln w="9525">
            <a:solidFill>
              <a:schemeClr val="bg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en" altLang="en-US" sz="2400" b="1" dirty="0" smtClean="0">
                <a:latin typeface="+mj-lt"/>
              </a:rPr>
              <a:t>Contagious jaundice </a:t>
            </a:r>
            <a:r>
              <a:rPr lang="en" altLang="en-US" sz="2400" b="1" dirty="0">
                <a:latin typeface="+mj-lt"/>
              </a:rPr>
              <a:t>– </a:t>
            </a:r>
            <a:r>
              <a:rPr lang="en" altLang="en-US" sz="2400" b="1" i="1" dirty="0">
                <a:latin typeface="+mj-lt"/>
              </a:rPr>
              <a:t>HEPATITIS VIRUS ACUTA</a:t>
            </a:r>
            <a:r>
              <a:rPr lang="en" altLang="en-US" sz="2400" b="1" dirty="0">
                <a:latin typeface="+mj-lt"/>
              </a:rPr>
              <a:t> </a:t>
            </a:r>
          </a:p>
        </p:txBody>
      </p:sp>
      <p:sp>
        <p:nvSpPr>
          <p:cNvPr id="293893" name="Text Box 3">
            <a:extLst>
              <a:ext uri="{FF2B5EF4-FFF2-40B4-BE49-F238E27FC236}">
                <a16:creationId xmlns="" xmlns:a16="http://schemas.microsoft.com/office/drawing/2014/main" id="{4081B30A-7509-4C94-AA31-9CCC2D909AA4}"/>
              </a:ext>
            </a:extLst>
          </p:cNvPr>
          <p:cNvSpPr txBox="1">
            <a:spLocks noChangeArrowheads="1"/>
          </p:cNvSpPr>
          <p:nvPr/>
        </p:nvSpPr>
        <p:spPr bwMode="auto">
          <a:xfrm>
            <a:off x="0" y="1892300"/>
            <a:ext cx="9143999" cy="429656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marL="171450" indent="-171450">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lgn="just">
              <a:spcBef>
                <a:spcPct val="0"/>
              </a:spcBef>
              <a:spcAft>
                <a:spcPct val="30000"/>
              </a:spcAft>
              <a:buClrTx/>
              <a:buSzTx/>
              <a:buFontTx/>
              <a:buNone/>
            </a:pPr>
            <a:r>
              <a:rPr lang="en" altLang="en-US" sz="2400" b="1" dirty="0" smtClean="0">
                <a:latin typeface="+mj-lt"/>
              </a:rPr>
              <a:t>Definition</a:t>
            </a:r>
          </a:p>
          <a:p>
            <a:pPr algn="just">
              <a:spcBef>
                <a:spcPct val="0"/>
              </a:spcBef>
              <a:spcAft>
                <a:spcPct val="30000"/>
              </a:spcAft>
              <a:buClrTx/>
              <a:buSzTx/>
              <a:buFontTx/>
              <a:buNone/>
            </a:pPr>
            <a:endParaRPr lang="sr-Cyrl-RS" altLang="en-US" sz="2400" b="1" dirty="0" smtClean="0">
              <a:latin typeface="+mj-lt"/>
            </a:endParaRPr>
          </a:p>
          <a:p>
            <a:pPr marL="0" indent="0" algn="just">
              <a:spcBef>
                <a:spcPct val="0"/>
              </a:spcBef>
              <a:spcAft>
                <a:spcPct val="30000"/>
              </a:spcAft>
              <a:buClrTx/>
              <a:buSzTx/>
              <a:buFontTx/>
              <a:buNone/>
            </a:pPr>
            <a:r>
              <a:rPr lang="en" altLang="en-US" sz="2000" dirty="0" smtClean="0">
                <a:latin typeface="+mj-lt"/>
              </a:rPr>
              <a:t>Infectious jaundice is acute necrosis and inflammation of the liver caused by some of the hepatotropic viruses.</a:t>
            </a:r>
          </a:p>
          <a:p>
            <a:pPr algn="just">
              <a:spcBef>
                <a:spcPct val="0"/>
              </a:spcBef>
              <a:spcAft>
                <a:spcPct val="30000"/>
              </a:spcAft>
              <a:buClrTx/>
              <a:buSzTx/>
              <a:buFontTx/>
              <a:buNone/>
            </a:pPr>
            <a:endParaRPr lang="sr-Cyrl-RS" altLang="en-US" sz="2400" b="1" dirty="0" smtClean="0">
              <a:latin typeface="+mj-lt"/>
            </a:endParaRPr>
          </a:p>
          <a:p>
            <a:pPr algn="just">
              <a:spcBef>
                <a:spcPct val="0"/>
              </a:spcBef>
              <a:spcAft>
                <a:spcPct val="30000"/>
              </a:spcAft>
              <a:buClrTx/>
              <a:buSzTx/>
              <a:buFontTx/>
              <a:buNone/>
            </a:pPr>
            <a:r>
              <a:rPr lang="en" altLang="en-US" sz="2400" b="1" dirty="0" smtClean="0">
                <a:latin typeface="+mj-lt"/>
              </a:rPr>
              <a:t>Etiopathogenesis</a:t>
            </a:r>
          </a:p>
          <a:p>
            <a:pPr algn="just">
              <a:spcBef>
                <a:spcPct val="0"/>
              </a:spcBef>
              <a:spcAft>
                <a:spcPct val="30000"/>
              </a:spcAft>
              <a:buClrTx/>
              <a:buSzTx/>
              <a:buFontTx/>
              <a:buNone/>
            </a:pPr>
            <a:endParaRPr lang="sr-Cyrl-RS" altLang="en-US" sz="2400" b="1" dirty="0" smtClean="0">
              <a:latin typeface="+mj-lt"/>
            </a:endParaRPr>
          </a:p>
          <a:p>
            <a:pPr algn="just">
              <a:spcBef>
                <a:spcPct val="0"/>
              </a:spcBef>
              <a:spcAft>
                <a:spcPct val="30000"/>
              </a:spcAft>
              <a:buClrTx/>
              <a:buSzTx/>
              <a:buFontTx/>
              <a:buNone/>
            </a:pPr>
            <a:r>
              <a:rPr lang="en" altLang="en-US" sz="2400" b="1" dirty="0" smtClean="0">
                <a:latin typeface="+mj-lt"/>
              </a:rPr>
              <a:t>- </a:t>
            </a:r>
            <a:r>
              <a:rPr lang="en" altLang="en-US" sz="2000" dirty="0" smtClean="0">
                <a:latin typeface="+mj-lt"/>
              </a:rPr>
              <a:t>causative agents: hepatitis A, B, C , D and E virus ( HAV , HBV , HCV , HDV , HEV ),</a:t>
            </a:r>
          </a:p>
          <a:p>
            <a:pPr algn="just">
              <a:spcBef>
                <a:spcPct val="0"/>
              </a:spcBef>
              <a:spcAft>
                <a:spcPct val="30000"/>
              </a:spcAft>
              <a:buClrTx/>
              <a:buSzTx/>
              <a:buFontTx/>
              <a:buNone/>
            </a:pPr>
            <a:r>
              <a:rPr lang="en" altLang="en-US" sz="2000" dirty="0" smtClean="0">
                <a:latin typeface="+mj-lt"/>
              </a:rPr>
              <a:t>- liver damage can be caused by direct cytopathogenic effects of viruses ( HAV, HDV ) or immunological mechanisms ( HBV ).</a:t>
            </a:r>
            <a:endParaRPr lang="en-US" altLang="en-US" sz="2000" dirty="0">
              <a:latin typeface="+mj-l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40" name="Text Box 2">
            <a:extLst>
              <a:ext uri="{FF2B5EF4-FFF2-40B4-BE49-F238E27FC236}">
                <a16:creationId xmlns="" xmlns:a16="http://schemas.microsoft.com/office/drawing/2014/main" id="{EACE72EA-AA3F-418F-B7B4-38D4B991765B}"/>
              </a:ext>
            </a:extLst>
          </p:cNvPr>
          <p:cNvSpPr txBox="1">
            <a:spLocks noChangeArrowheads="1"/>
          </p:cNvSpPr>
          <p:nvPr/>
        </p:nvSpPr>
        <p:spPr bwMode="auto">
          <a:xfrm>
            <a:off x="0" y="0"/>
            <a:ext cx="9144000" cy="537377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marL="171450" indent="-171450">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lnSpc>
                <a:spcPct val="110000"/>
              </a:lnSpc>
              <a:spcBef>
                <a:spcPct val="0"/>
              </a:spcBef>
              <a:buClrTx/>
              <a:buSzTx/>
              <a:buFontTx/>
              <a:buNone/>
            </a:pPr>
            <a:r>
              <a:rPr lang="en" altLang="en-US" sz="2400" b="1" dirty="0" smtClean="0">
                <a:latin typeface="+mj-lt"/>
              </a:rPr>
              <a:t>Epidemiology</a:t>
            </a:r>
          </a:p>
          <a:p>
            <a:pPr>
              <a:lnSpc>
                <a:spcPct val="110000"/>
              </a:lnSpc>
              <a:spcBef>
                <a:spcPct val="0"/>
              </a:spcBef>
              <a:buClrTx/>
              <a:buSzTx/>
              <a:buFontTx/>
              <a:buNone/>
            </a:pPr>
            <a:endParaRPr lang="sr-Cyrl-RS" altLang="en-US" sz="2400" b="1" dirty="0" smtClean="0">
              <a:latin typeface="+mj-lt"/>
            </a:endParaRPr>
          </a:p>
          <a:p>
            <a:pPr>
              <a:lnSpc>
                <a:spcPct val="110000"/>
              </a:lnSpc>
              <a:spcBef>
                <a:spcPct val="0"/>
              </a:spcBef>
              <a:buClrTx/>
              <a:buSzTx/>
              <a:buFontTx/>
              <a:buNone/>
            </a:pPr>
            <a:r>
              <a:rPr lang="en" altLang="en-US" sz="2000" i="1" dirty="0" smtClean="0">
                <a:latin typeface="+mj-lt"/>
              </a:rPr>
              <a:t>Source of infection</a:t>
            </a:r>
          </a:p>
          <a:p>
            <a:pPr>
              <a:lnSpc>
                <a:spcPct val="110000"/>
              </a:lnSpc>
              <a:spcBef>
                <a:spcPct val="0"/>
              </a:spcBef>
              <a:buClrTx/>
              <a:buSzTx/>
              <a:buFontTx/>
              <a:buNone/>
            </a:pPr>
            <a:r>
              <a:rPr lang="en" altLang="en-US" sz="2000" dirty="0" smtClean="0">
                <a:latin typeface="+mj-lt"/>
              </a:rPr>
              <a:t>- for hepatitis A: a patient with acute hepatitis A (infected in the second half of incubation and 1-2 weeks from the onset of the disease),</a:t>
            </a:r>
          </a:p>
          <a:p>
            <a:pPr>
              <a:lnSpc>
                <a:spcPct val="110000"/>
              </a:lnSpc>
              <a:spcBef>
                <a:spcPct val="0"/>
              </a:spcBef>
              <a:buClrTx/>
              <a:buSzTx/>
              <a:buFontTx/>
              <a:buNone/>
            </a:pPr>
            <a:r>
              <a:rPr lang="en" altLang="en-US" sz="2000" dirty="0" smtClean="0">
                <a:latin typeface="+mj-lt"/>
              </a:rPr>
              <a:t>- for hepatitis B : a patient with acute or chronic hepatitis B or a "healthy" HB virus carrier,</a:t>
            </a:r>
          </a:p>
          <a:p>
            <a:pPr>
              <a:lnSpc>
                <a:spcPct val="110000"/>
              </a:lnSpc>
              <a:spcBef>
                <a:spcPct val="0"/>
              </a:spcBef>
              <a:buClrTx/>
              <a:buSzTx/>
              <a:buFontTx/>
              <a:buNone/>
            </a:pPr>
            <a:r>
              <a:rPr lang="en" altLang="en-US" sz="2000" dirty="0" smtClean="0">
                <a:latin typeface="+mj-lt"/>
              </a:rPr>
              <a:t>- for hepatitis C : a patient with acute or chronic hepatitis C ,</a:t>
            </a:r>
          </a:p>
          <a:p>
            <a:pPr>
              <a:lnSpc>
                <a:spcPct val="110000"/>
              </a:lnSpc>
              <a:spcBef>
                <a:spcPct val="0"/>
              </a:spcBef>
              <a:buClrTx/>
              <a:buSzTx/>
              <a:buFontTx/>
              <a:buNone/>
            </a:pPr>
            <a:r>
              <a:rPr lang="en" altLang="en-US" sz="2000" dirty="0" smtClean="0">
                <a:latin typeface="+mj-lt"/>
              </a:rPr>
              <a:t>- for hepatitis D : a patient with acute or chronic hepatitis D ,</a:t>
            </a:r>
          </a:p>
          <a:p>
            <a:pPr>
              <a:lnSpc>
                <a:spcPct val="110000"/>
              </a:lnSpc>
              <a:spcBef>
                <a:spcPct val="0"/>
              </a:spcBef>
              <a:buClrTx/>
              <a:buSzTx/>
              <a:buFontTx/>
              <a:buNone/>
            </a:pPr>
            <a:r>
              <a:rPr lang="en" altLang="en-US" sz="2000" dirty="0" smtClean="0">
                <a:latin typeface="+mj-lt"/>
              </a:rPr>
              <a:t>- for hepatitis E : patient with acute hepatitis E.</a:t>
            </a:r>
          </a:p>
          <a:p>
            <a:pPr>
              <a:lnSpc>
                <a:spcPct val="110000"/>
              </a:lnSpc>
              <a:spcBef>
                <a:spcPct val="0"/>
              </a:spcBef>
              <a:buClrTx/>
              <a:buSzTx/>
              <a:buFontTx/>
              <a:buNone/>
            </a:pPr>
            <a:endParaRPr lang="sr-Cyrl-RS" altLang="en-US" sz="2400" b="1" dirty="0" smtClean="0">
              <a:latin typeface="+mj-lt"/>
            </a:endParaRPr>
          </a:p>
          <a:p>
            <a:pPr>
              <a:lnSpc>
                <a:spcPct val="110000"/>
              </a:lnSpc>
              <a:spcBef>
                <a:spcPct val="0"/>
              </a:spcBef>
              <a:buClrTx/>
              <a:buSzTx/>
              <a:buFontTx/>
              <a:buNone/>
            </a:pPr>
            <a:r>
              <a:rPr lang="en" altLang="en-US" sz="2000" i="1" dirty="0" smtClean="0">
                <a:latin typeface="+mj-lt"/>
              </a:rPr>
              <a:t>Routes of transmission</a:t>
            </a:r>
          </a:p>
          <a:p>
            <a:pPr>
              <a:lnSpc>
                <a:spcPct val="110000"/>
              </a:lnSpc>
              <a:spcBef>
                <a:spcPct val="0"/>
              </a:spcBef>
              <a:buClrTx/>
              <a:buSzTx/>
              <a:buFontTx/>
              <a:buNone/>
            </a:pPr>
            <a:r>
              <a:rPr lang="en" altLang="en-US" sz="2000" dirty="0" smtClean="0">
                <a:latin typeface="+mj-lt"/>
              </a:rPr>
              <a:t>- hepatitis A and E: contact (direct), contaminated food and water,</a:t>
            </a:r>
          </a:p>
          <a:p>
            <a:pPr>
              <a:lnSpc>
                <a:spcPct val="110000"/>
              </a:lnSpc>
              <a:spcBef>
                <a:spcPct val="0"/>
              </a:spcBef>
              <a:buClrTx/>
              <a:buSzTx/>
              <a:buFontTx/>
              <a:buNone/>
            </a:pPr>
            <a:r>
              <a:rPr lang="en" altLang="en-US" sz="2000" dirty="0" smtClean="0">
                <a:latin typeface="+mj-lt"/>
              </a:rPr>
              <a:t>- hepatitis B , C and D : contaminated blood, genital tract, vertical transmission (mother-child).</a:t>
            </a:r>
            <a:endParaRPr lang="en-US" altLang="en-US" sz="2000" dirty="0">
              <a:latin typeface="+mj-l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8" name="Text Box 2">
            <a:extLst>
              <a:ext uri="{FF2B5EF4-FFF2-40B4-BE49-F238E27FC236}">
                <a16:creationId xmlns="" xmlns:a16="http://schemas.microsoft.com/office/drawing/2014/main" id="{5DA12059-24AF-427D-A418-FB11459DA487}"/>
              </a:ext>
            </a:extLst>
          </p:cNvPr>
          <p:cNvSpPr txBox="1">
            <a:spLocks noChangeArrowheads="1"/>
          </p:cNvSpPr>
          <p:nvPr/>
        </p:nvSpPr>
        <p:spPr bwMode="auto">
          <a:xfrm>
            <a:off x="0" y="0"/>
            <a:ext cx="9144000" cy="42904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marL="171450" indent="-171450">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lnSpc>
                <a:spcPct val="110000"/>
              </a:lnSpc>
              <a:spcBef>
                <a:spcPct val="0"/>
              </a:spcBef>
              <a:buClrTx/>
              <a:buSzTx/>
              <a:buFontTx/>
              <a:buNone/>
            </a:pPr>
            <a:r>
              <a:rPr lang="en" altLang="en-US" sz="2400" b="1" dirty="0" smtClean="0">
                <a:latin typeface="+mj-lt"/>
              </a:rPr>
              <a:t>clinical picture</a:t>
            </a:r>
          </a:p>
          <a:p>
            <a:pPr>
              <a:lnSpc>
                <a:spcPct val="110000"/>
              </a:lnSpc>
              <a:spcBef>
                <a:spcPct val="0"/>
              </a:spcBef>
              <a:buClrTx/>
              <a:buSzTx/>
              <a:buFontTx/>
              <a:buNone/>
            </a:pPr>
            <a:endParaRPr lang="sr-Cyrl-RS" altLang="en-US" sz="2400" b="1" dirty="0" smtClean="0">
              <a:latin typeface="+mj-lt"/>
            </a:endParaRPr>
          </a:p>
          <a:p>
            <a:pPr>
              <a:lnSpc>
                <a:spcPct val="110000"/>
              </a:lnSpc>
              <a:spcBef>
                <a:spcPct val="0"/>
              </a:spcBef>
              <a:buClrTx/>
              <a:buSzTx/>
              <a:buFontTx/>
              <a:buNone/>
            </a:pPr>
            <a:r>
              <a:rPr lang="en" altLang="en-US" sz="2000" b="1" dirty="0" smtClean="0">
                <a:latin typeface="+mj-lt"/>
              </a:rPr>
              <a:t>Incubation </a:t>
            </a:r>
            <a:r>
              <a:rPr lang="en" altLang="en-US" sz="2000" dirty="0" smtClean="0">
                <a:latin typeface="+mj-lt"/>
              </a:rPr>
              <a:t>: hepatitis A (15-50 days); B (30-180 days); </a:t>
            </a:r>
            <a:r>
              <a:rPr lang="sr-Cyrl-RS" altLang="en-US" sz="2000" dirty="0" smtClean="0">
                <a:latin typeface="+mj-lt"/>
              </a:rPr>
              <a:t/>
            </a:r>
            <a:br>
              <a:rPr lang="sr-Cyrl-RS" altLang="en-US" sz="2000" dirty="0" smtClean="0">
                <a:latin typeface="+mj-lt"/>
              </a:rPr>
            </a:br>
            <a:r>
              <a:rPr lang="en" altLang="en-US" sz="2000" dirty="0" smtClean="0">
                <a:latin typeface="+mj-lt"/>
              </a:rPr>
              <a:t>C (15-160 days); D (15-70 days); E (15-40 days).</a:t>
            </a:r>
            <a:endParaRPr lang="en-US" altLang="en-US" sz="2000" dirty="0" smtClean="0">
              <a:latin typeface="+mj-lt"/>
            </a:endParaRPr>
          </a:p>
          <a:p>
            <a:pPr>
              <a:lnSpc>
                <a:spcPct val="110000"/>
              </a:lnSpc>
              <a:spcBef>
                <a:spcPct val="0"/>
              </a:spcBef>
              <a:buClrTx/>
              <a:buSzTx/>
              <a:buFontTx/>
              <a:buNone/>
            </a:pPr>
            <a:endParaRPr lang="sr-Cyrl-RS" altLang="en-US" sz="2000" dirty="0" smtClean="0">
              <a:latin typeface="+mj-lt"/>
            </a:endParaRPr>
          </a:p>
          <a:p>
            <a:pPr>
              <a:lnSpc>
                <a:spcPct val="110000"/>
              </a:lnSpc>
              <a:spcBef>
                <a:spcPct val="0"/>
              </a:spcBef>
              <a:buClrTx/>
              <a:buSzTx/>
              <a:buFontTx/>
              <a:buNone/>
            </a:pPr>
            <a:r>
              <a:rPr lang="en" altLang="en-US" sz="2000" dirty="0" smtClean="0">
                <a:latin typeface="+mj-lt"/>
              </a:rPr>
              <a:t>The clinical picture is similar, regardless of etiology</a:t>
            </a:r>
          </a:p>
          <a:p>
            <a:pPr>
              <a:lnSpc>
                <a:spcPct val="110000"/>
              </a:lnSpc>
              <a:spcBef>
                <a:spcPct val="0"/>
              </a:spcBef>
              <a:buClrTx/>
              <a:buSzTx/>
              <a:buFontTx/>
              <a:buNone/>
            </a:pPr>
            <a:endParaRPr lang="en-US" altLang="en-US" sz="2000" dirty="0" smtClean="0">
              <a:latin typeface="+mj-lt"/>
            </a:endParaRPr>
          </a:p>
          <a:p>
            <a:pPr>
              <a:lnSpc>
                <a:spcPct val="110000"/>
              </a:lnSpc>
              <a:spcBef>
                <a:spcPct val="0"/>
              </a:spcBef>
              <a:buClrTx/>
              <a:buSzTx/>
              <a:buFontTx/>
              <a:buNone/>
            </a:pPr>
            <a:r>
              <a:rPr lang="en" altLang="en-US" sz="2000" dirty="0" smtClean="0">
                <a:latin typeface="+mj-lt"/>
              </a:rPr>
              <a:t>The disease can occur in its typical (icteric) or atypical forms.</a:t>
            </a:r>
          </a:p>
          <a:p>
            <a:pPr>
              <a:lnSpc>
                <a:spcPct val="110000"/>
              </a:lnSpc>
              <a:spcBef>
                <a:spcPct val="0"/>
              </a:spcBef>
              <a:buClrTx/>
              <a:buSzTx/>
              <a:buFontTx/>
              <a:buNone/>
            </a:pPr>
            <a:endParaRPr lang="sr-Cyrl-RS" altLang="en-US" sz="2000" dirty="0" smtClean="0">
              <a:latin typeface="+mj-lt"/>
            </a:endParaRPr>
          </a:p>
          <a:p>
            <a:pPr>
              <a:lnSpc>
                <a:spcPct val="110000"/>
              </a:lnSpc>
              <a:spcBef>
                <a:spcPct val="0"/>
              </a:spcBef>
              <a:buClrTx/>
              <a:buSzTx/>
              <a:buFontTx/>
              <a:buNone/>
            </a:pPr>
            <a:r>
              <a:rPr lang="en" altLang="en-US" sz="2000" i="1" dirty="0" smtClean="0">
                <a:latin typeface="+mj-lt"/>
              </a:rPr>
              <a:t>Typical (icteric) form</a:t>
            </a:r>
          </a:p>
          <a:p>
            <a:pPr>
              <a:lnSpc>
                <a:spcPct val="110000"/>
              </a:lnSpc>
              <a:spcBef>
                <a:spcPct val="0"/>
              </a:spcBef>
              <a:buClrTx/>
              <a:buSzTx/>
              <a:buFontTx/>
              <a:buNone/>
            </a:pPr>
            <a:r>
              <a:rPr lang="en" altLang="en-US" sz="2000" dirty="0" smtClean="0">
                <a:latin typeface="+mj-lt"/>
              </a:rPr>
              <a:t>The disease goes through three stages: preicteric, icteric and convalescent.</a:t>
            </a:r>
          </a:p>
          <a:p>
            <a:pPr>
              <a:lnSpc>
                <a:spcPct val="110000"/>
              </a:lnSpc>
              <a:spcBef>
                <a:spcPct val="0"/>
              </a:spcBef>
              <a:buClrTx/>
              <a:buSzTx/>
              <a:buFontTx/>
              <a:buNone/>
            </a:pPr>
            <a:r>
              <a:rPr lang="en" altLang="en-US" sz="2000" dirty="0" smtClean="0">
                <a:latin typeface="+mj-lt"/>
              </a:rPr>
              <a: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2" name="Text Box 2">
            <a:extLst>
              <a:ext uri="{FF2B5EF4-FFF2-40B4-BE49-F238E27FC236}">
                <a16:creationId xmlns="" xmlns:a16="http://schemas.microsoft.com/office/drawing/2014/main" id="{C5DFFE13-39C7-4CEF-BD89-63786518BB75}"/>
              </a:ext>
            </a:extLst>
          </p:cNvPr>
          <p:cNvSpPr txBox="1">
            <a:spLocks noChangeArrowheads="1"/>
          </p:cNvSpPr>
          <p:nvPr/>
        </p:nvSpPr>
        <p:spPr bwMode="auto">
          <a:xfrm>
            <a:off x="0" y="0"/>
            <a:ext cx="9144000" cy="493795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marL="171450" indent="-171450">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lnSpc>
                <a:spcPct val="120000"/>
              </a:lnSpc>
              <a:spcBef>
                <a:spcPct val="0"/>
              </a:spcBef>
              <a:buClrTx/>
              <a:buSzTx/>
              <a:buFontTx/>
              <a:buNone/>
            </a:pPr>
            <a:r>
              <a:rPr lang="en" altLang="en-US" sz="2400" b="1" dirty="0" smtClean="0">
                <a:latin typeface="+mj-lt"/>
              </a:rPr>
              <a:t>Diagnosis</a:t>
            </a:r>
          </a:p>
          <a:p>
            <a:pPr>
              <a:lnSpc>
                <a:spcPct val="120000"/>
              </a:lnSpc>
              <a:spcBef>
                <a:spcPct val="0"/>
              </a:spcBef>
              <a:buClrTx/>
              <a:buSzTx/>
              <a:buFontTx/>
              <a:buNone/>
            </a:pPr>
            <a:endParaRPr lang="sr-Cyrl-RS" altLang="en-US" sz="2000" dirty="0" smtClean="0">
              <a:latin typeface="+mj-lt"/>
            </a:endParaRPr>
          </a:p>
          <a:p>
            <a:pPr>
              <a:lnSpc>
                <a:spcPct val="120000"/>
              </a:lnSpc>
              <a:spcBef>
                <a:spcPct val="0"/>
              </a:spcBef>
              <a:buClrTx/>
              <a:buSzTx/>
              <a:buFontTx/>
              <a:buNone/>
            </a:pPr>
            <a:r>
              <a:rPr lang="en" altLang="en-US" sz="2000" dirty="0" smtClean="0">
                <a:latin typeface="+mj-lt"/>
              </a:rPr>
              <a:t>- clinical picture,</a:t>
            </a:r>
          </a:p>
          <a:p>
            <a:pPr>
              <a:lnSpc>
                <a:spcPct val="120000"/>
              </a:lnSpc>
              <a:spcBef>
                <a:spcPct val="0"/>
              </a:spcBef>
              <a:buClrTx/>
              <a:buSzTx/>
              <a:buFontTx/>
              <a:buNone/>
            </a:pPr>
            <a:r>
              <a:rPr lang="en" altLang="en-US" sz="2000" dirty="0" smtClean="0">
                <a:latin typeface="+mj-lt"/>
              </a:rPr>
              <a:t>- epidemiological survey,</a:t>
            </a:r>
          </a:p>
          <a:p>
            <a:pPr>
              <a:lnSpc>
                <a:spcPct val="120000"/>
              </a:lnSpc>
              <a:spcBef>
                <a:spcPct val="0"/>
              </a:spcBef>
              <a:buClrTx/>
              <a:buSzTx/>
              <a:buFontTx/>
              <a:buNone/>
            </a:pPr>
            <a:r>
              <a:rPr lang="en" altLang="en-US" sz="2000" dirty="0" smtClean="0">
                <a:latin typeface="+mj-lt"/>
              </a:rPr>
              <a:t>- laboratory analyzes (leukopenia with lymphomonocytosis, increased activity of transaminases, hyperbilirubinemia (conjugated type), positive bile stains in urine, serological reactions).</a:t>
            </a:r>
          </a:p>
          <a:p>
            <a:pPr>
              <a:lnSpc>
                <a:spcPct val="120000"/>
              </a:lnSpc>
              <a:spcBef>
                <a:spcPct val="0"/>
              </a:spcBef>
              <a:buClrTx/>
              <a:buSzTx/>
              <a:buFontTx/>
              <a:buNone/>
            </a:pPr>
            <a:endParaRPr lang="sr-Cyrl-RS" altLang="en-US" sz="2400" b="1" dirty="0" smtClean="0">
              <a:latin typeface="+mj-lt"/>
            </a:endParaRPr>
          </a:p>
          <a:p>
            <a:pPr>
              <a:lnSpc>
                <a:spcPct val="120000"/>
              </a:lnSpc>
              <a:spcBef>
                <a:spcPct val="0"/>
              </a:spcBef>
              <a:buClrTx/>
              <a:buSzTx/>
              <a:buFontTx/>
              <a:buNone/>
            </a:pPr>
            <a:r>
              <a:rPr lang="en" altLang="en-US" sz="2400" b="1" dirty="0" smtClean="0">
                <a:latin typeface="+mj-lt"/>
              </a:rPr>
              <a:t>Therapy and care</a:t>
            </a:r>
          </a:p>
          <a:p>
            <a:pPr>
              <a:lnSpc>
                <a:spcPct val="120000"/>
              </a:lnSpc>
              <a:spcBef>
                <a:spcPct val="0"/>
              </a:spcBef>
              <a:buClrTx/>
              <a:buSzTx/>
              <a:buFontTx/>
              <a:buNone/>
            </a:pPr>
            <a:endParaRPr lang="sr-Cyrl-RS" altLang="en-US" sz="2400" b="1" dirty="0" smtClean="0">
              <a:latin typeface="+mj-lt"/>
            </a:endParaRPr>
          </a:p>
          <a:p>
            <a:pPr>
              <a:lnSpc>
                <a:spcPct val="120000"/>
              </a:lnSpc>
              <a:spcBef>
                <a:spcPct val="0"/>
              </a:spcBef>
              <a:buClrTx/>
              <a:buSzTx/>
              <a:buFontTx/>
              <a:buNone/>
            </a:pPr>
            <a:r>
              <a:rPr lang="en" altLang="en-US" sz="2000" dirty="0" smtClean="0">
                <a:latin typeface="+mj-lt"/>
              </a:rPr>
              <a:t>- resting in bed,</a:t>
            </a:r>
          </a:p>
          <a:p>
            <a:pPr>
              <a:lnSpc>
                <a:spcPct val="120000"/>
              </a:lnSpc>
              <a:spcBef>
                <a:spcPct val="0"/>
              </a:spcBef>
              <a:buClrTx/>
              <a:buSzTx/>
              <a:buFontTx/>
              <a:buNone/>
            </a:pPr>
            <a:r>
              <a:rPr lang="en" altLang="en-US" sz="2000" dirty="0" smtClean="0">
                <a:latin typeface="+mj-lt"/>
              </a:rPr>
              <a:t>- insulation .</a:t>
            </a:r>
            <a:endParaRPr lang="en-US" altLang="en-US" sz="2000" dirty="0">
              <a:latin typeface="+mj-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1"/>
          </p:nvPr>
        </p:nvSpPr>
        <p:spPr>
          <a:xfrm>
            <a:off x="457200" y="404813"/>
            <a:ext cx="8229600" cy="6264275"/>
          </a:xfrm>
        </p:spPr>
        <p:txBody>
          <a:bodyPr>
            <a:normAutofit fontScale="92500" lnSpcReduction="10000"/>
          </a:bodyPr>
          <a:lstStyle/>
          <a:p>
            <a:pPr>
              <a:lnSpc>
                <a:spcPct val="90000"/>
              </a:lnSpc>
              <a:buNone/>
            </a:pPr>
            <a:r>
              <a:rPr lang="en" altLang="en-US" sz="2600" b="1" dirty="0" smtClean="0">
                <a:effectLst/>
              </a:rPr>
              <a:t>Anamnesis</a:t>
            </a:r>
          </a:p>
          <a:p>
            <a:pPr>
              <a:lnSpc>
                <a:spcPct val="90000"/>
              </a:lnSpc>
              <a:buNone/>
            </a:pPr>
            <a:endParaRPr lang="sr-Cyrl-RS" altLang="en-US" sz="2400" b="1" dirty="0" smtClean="0">
              <a:effectLst/>
            </a:endParaRPr>
          </a:p>
          <a:p>
            <a:pPr>
              <a:lnSpc>
                <a:spcPct val="90000"/>
              </a:lnSpc>
              <a:buNone/>
            </a:pPr>
            <a:r>
              <a:rPr lang="en" altLang="en-US" sz="2000" b="1" dirty="0" smtClean="0">
                <a:effectLst/>
              </a:rPr>
              <a:t>Main problems:</a:t>
            </a:r>
          </a:p>
          <a:p>
            <a:pPr marL="0" indent="0">
              <a:lnSpc>
                <a:spcPct val="90000"/>
              </a:lnSpc>
              <a:buNone/>
            </a:pPr>
            <a:r>
              <a:rPr lang="en" altLang="en-US" sz="2000" dirty="0" smtClean="0">
                <a:effectLst/>
              </a:rPr>
              <a:t>malaise, loss of appetite, nausea, vomiting, fever, dark urine, light-colored stools, yellow discoloration of the eyes and skin in the last 5 days</a:t>
            </a:r>
          </a:p>
          <a:p>
            <a:pPr marL="0" indent="0">
              <a:lnSpc>
                <a:spcPct val="90000"/>
              </a:lnSpc>
              <a:buNone/>
            </a:pPr>
            <a:endParaRPr lang="sr-Cyrl-RS" altLang="en-US" sz="2000" b="1" dirty="0"/>
          </a:p>
          <a:p>
            <a:pPr marL="0" indent="0">
              <a:lnSpc>
                <a:spcPct val="90000"/>
              </a:lnSpc>
              <a:buNone/>
            </a:pPr>
            <a:r>
              <a:rPr lang="en" altLang="en-US" sz="2000" b="1" dirty="0" smtClean="0">
                <a:effectLst/>
              </a:rPr>
              <a:t>Personal history:</a:t>
            </a:r>
          </a:p>
          <a:p>
            <a:pPr marL="0" indent="0">
              <a:lnSpc>
                <a:spcPct val="90000"/>
              </a:lnSpc>
              <a:buNone/>
            </a:pPr>
            <a:r>
              <a:rPr lang="en" altLang="en-US" sz="2000" dirty="0" smtClean="0">
                <a:effectLst/>
              </a:rPr>
              <a:t>He denies previous illnesses, surgeries and drug allergies</a:t>
            </a:r>
          </a:p>
          <a:p>
            <a:pPr marL="0" indent="0">
              <a:lnSpc>
                <a:spcPct val="90000"/>
              </a:lnSpc>
              <a:buNone/>
            </a:pPr>
            <a:endParaRPr lang="sr-Cyrl-RS" altLang="en-US" sz="2000" dirty="0"/>
          </a:p>
          <a:p>
            <a:pPr marL="0" indent="0">
              <a:lnSpc>
                <a:spcPct val="90000"/>
              </a:lnSpc>
              <a:buNone/>
            </a:pPr>
            <a:r>
              <a:rPr lang="en" altLang="en-US" sz="2000" b="1" dirty="0" smtClean="0">
                <a:effectLst/>
              </a:rPr>
              <a:t>Family history:</a:t>
            </a:r>
          </a:p>
          <a:p>
            <a:pPr marL="0" indent="0">
              <a:lnSpc>
                <a:spcPct val="90000"/>
              </a:lnSpc>
              <a:buNone/>
            </a:pPr>
            <a:r>
              <a:rPr lang="en" altLang="en-US" sz="2000" dirty="0" smtClean="0">
                <a:effectLst/>
              </a:rPr>
              <a:t>My maternal grandfather suffered from colon cancer</a:t>
            </a:r>
          </a:p>
          <a:p>
            <a:pPr marL="0" indent="0">
              <a:lnSpc>
                <a:spcPct val="90000"/>
              </a:lnSpc>
              <a:buNone/>
            </a:pPr>
            <a:endParaRPr lang="sr-Cyrl-RS" altLang="en-US" sz="2000" dirty="0" smtClean="0">
              <a:effectLst/>
            </a:endParaRPr>
          </a:p>
          <a:p>
            <a:pPr marL="0" indent="0">
              <a:lnSpc>
                <a:spcPct val="90000"/>
              </a:lnSpc>
              <a:buNone/>
            </a:pPr>
            <a:r>
              <a:rPr lang="en" altLang="en-US" sz="2000" b="1" dirty="0" smtClean="0">
                <a:effectLst/>
              </a:rPr>
              <a:t>Socio-epidemiological history:</a:t>
            </a:r>
          </a:p>
          <a:p>
            <a:pPr marL="0" indent="0">
              <a:lnSpc>
                <a:spcPct val="90000"/>
              </a:lnSpc>
              <a:buNone/>
            </a:pPr>
            <a:r>
              <a:rPr lang="en" altLang="en-US" sz="2000" dirty="0" smtClean="0">
                <a:effectLst/>
              </a:rPr>
              <a:t>He lives in a suburban settlement, in uncomfortable living conditions, and consumes city water</a:t>
            </a:r>
          </a:p>
          <a:p>
            <a:pPr marL="0" indent="0">
              <a:lnSpc>
                <a:spcPct val="90000"/>
              </a:lnSpc>
              <a:buNone/>
            </a:pPr>
            <a:r>
              <a:rPr lang="en" altLang="en-US" sz="2000" dirty="0" smtClean="0">
                <a:effectLst/>
              </a:rPr>
              <a:t>There is no adequate sewage network, he uses a Polish WC</a:t>
            </a:r>
          </a:p>
          <a:p>
            <a:pPr marL="0" indent="0">
              <a:lnSpc>
                <a:spcPct val="90000"/>
              </a:lnSpc>
              <a:buNone/>
            </a:pPr>
            <a:r>
              <a:rPr lang="en" altLang="en-US" sz="2000" dirty="0" smtClean="0">
                <a:effectLst/>
              </a:rPr>
              <a:t>The younger sister suffered from acute viral hepatitis (type A) - discharged from the hospital 10 days ago. Another 2 people from the immediate environment suffered from acute viral hepatitis in the last month</a:t>
            </a:r>
          </a:p>
          <a:p>
            <a:pPr marL="0" indent="0">
              <a:lnSpc>
                <a:spcPct val="90000"/>
              </a:lnSpc>
              <a:buNone/>
            </a:pPr>
            <a:r>
              <a:rPr lang="en" altLang="en-US" sz="2000" dirty="0" smtClean="0">
                <a:effectLst/>
              </a:rPr>
              <a:t>Denies recent travel outside of residence</a:t>
            </a:r>
          </a:p>
          <a:p>
            <a:pPr marL="0" indent="0">
              <a:lnSpc>
                <a:spcPct val="90000"/>
              </a:lnSpc>
              <a:buNone/>
            </a:pPr>
            <a:r>
              <a:rPr lang="en" altLang="en-US" sz="2000" dirty="0" smtClean="0">
                <a:effectLst/>
              </a:rPr>
              <a:t>Denies operations and more extensive dental interventions</a:t>
            </a:r>
          </a:p>
          <a:p>
            <a:pPr>
              <a:lnSpc>
                <a:spcPct val="90000"/>
              </a:lnSpc>
              <a:buNone/>
            </a:pPr>
            <a:endParaRPr lang="sr-Cyrl-RS" altLang="en-US" sz="2400" dirty="0" smtClean="0">
              <a:effectLst/>
            </a:endParaRP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8" name="Text Box 2">
            <a:extLst>
              <a:ext uri="{FF2B5EF4-FFF2-40B4-BE49-F238E27FC236}">
                <a16:creationId xmlns="" xmlns:a16="http://schemas.microsoft.com/office/drawing/2014/main" id="{02488990-FBE9-49DC-9FF4-F142DE927363}"/>
              </a:ext>
            </a:extLst>
          </p:cNvPr>
          <p:cNvSpPr txBox="1">
            <a:spLocks noChangeArrowheads="1"/>
          </p:cNvSpPr>
          <p:nvPr/>
        </p:nvSpPr>
        <p:spPr bwMode="auto">
          <a:xfrm>
            <a:off x="0" y="0"/>
            <a:ext cx="9144000" cy="56183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marL="171450" indent="-171450">
              <a:defRPr>
                <a:solidFill>
                  <a:schemeClr val="tx1"/>
                </a:solidFill>
                <a:latin typeface="Arial" panose="020B0604020202020204" pitchFamily="34" charset="0"/>
              </a:defRPr>
            </a:lvl1pPr>
            <a:lvl2pPr marL="2058988" indent="-342900">
              <a:defRPr>
                <a:solidFill>
                  <a:schemeClr val="tx1"/>
                </a:solidFill>
                <a:latin typeface="Arial" panose="020B0604020202020204" pitchFamily="34" charset="0"/>
              </a:defRPr>
            </a:lvl2pPr>
            <a:lvl3pPr marL="2516188" indent="-342900">
              <a:defRPr>
                <a:solidFill>
                  <a:schemeClr val="tx1"/>
                </a:solidFill>
                <a:latin typeface="Arial" panose="020B0604020202020204" pitchFamily="34" charset="0"/>
              </a:defRPr>
            </a:lvl3pPr>
            <a:lvl4pPr marL="2973388" indent="-342900">
              <a:defRPr>
                <a:solidFill>
                  <a:schemeClr val="tx1"/>
                </a:solidFill>
                <a:latin typeface="Arial" panose="020B0604020202020204" pitchFamily="34" charset="0"/>
              </a:defRPr>
            </a:lvl4pPr>
            <a:lvl5pPr marL="3430588" indent="-342900">
              <a:defRPr>
                <a:solidFill>
                  <a:schemeClr val="tx1"/>
                </a:solidFill>
                <a:latin typeface="Arial" panose="020B0604020202020204" pitchFamily="34" charset="0"/>
              </a:defRPr>
            </a:lvl5pPr>
            <a:lvl6pPr marL="3887788" indent="-342900" eaLnBrk="0" fontAlgn="base" hangingPunct="0">
              <a:spcBef>
                <a:spcPct val="0"/>
              </a:spcBef>
              <a:spcAft>
                <a:spcPct val="0"/>
              </a:spcAft>
              <a:defRPr>
                <a:solidFill>
                  <a:schemeClr val="tx1"/>
                </a:solidFill>
                <a:latin typeface="Arial" panose="020B0604020202020204" pitchFamily="34" charset="0"/>
              </a:defRPr>
            </a:lvl6pPr>
            <a:lvl7pPr marL="4344988" indent="-342900" eaLnBrk="0" fontAlgn="base" hangingPunct="0">
              <a:spcBef>
                <a:spcPct val="0"/>
              </a:spcBef>
              <a:spcAft>
                <a:spcPct val="0"/>
              </a:spcAft>
              <a:defRPr>
                <a:solidFill>
                  <a:schemeClr val="tx1"/>
                </a:solidFill>
                <a:latin typeface="Arial" panose="020B0604020202020204" pitchFamily="34" charset="0"/>
              </a:defRPr>
            </a:lvl7pPr>
            <a:lvl8pPr marL="4802188" indent="-342900" eaLnBrk="0" fontAlgn="base" hangingPunct="0">
              <a:spcBef>
                <a:spcPct val="0"/>
              </a:spcBef>
              <a:spcAft>
                <a:spcPct val="0"/>
              </a:spcAft>
              <a:defRPr>
                <a:solidFill>
                  <a:schemeClr val="tx1"/>
                </a:solidFill>
                <a:latin typeface="Arial" panose="020B0604020202020204" pitchFamily="34" charset="0"/>
              </a:defRPr>
            </a:lvl8pPr>
            <a:lvl9pPr marL="5259388" indent="-342900" eaLnBrk="0" fontAlgn="base" hangingPunct="0">
              <a:spcBef>
                <a:spcPct val="0"/>
              </a:spcBef>
              <a:spcAft>
                <a:spcPct val="0"/>
              </a:spcAft>
              <a:defRPr>
                <a:solidFill>
                  <a:schemeClr val="tx1"/>
                </a:solidFill>
                <a:latin typeface="Arial" panose="020B0604020202020204" pitchFamily="34" charset="0"/>
              </a:defRPr>
            </a:lvl9pPr>
          </a:lstStyle>
          <a:p>
            <a:pPr>
              <a:lnSpc>
                <a:spcPct val="110000"/>
              </a:lnSpc>
            </a:pPr>
            <a:r>
              <a:rPr lang="en" altLang="en-US" sz="2400" b="1" dirty="0" smtClean="0">
                <a:latin typeface="+mj-lt"/>
              </a:rPr>
              <a:t>Prophylaxis</a:t>
            </a:r>
          </a:p>
          <a:p>
            <a:pPr>
              <a:lnSpc>
                <a:spcPct val="110000"/>
              </a:lnSpc>
            </a:pPr>
            <a:endParaRPr lang="sr-Cyrl-RS" altLang="en-US" sz="2400" b="1" dirty="0" smtClean="0">
              <a:latin typeface="+mj-lt"/>
            </a:endParaRPr>
          </a:p>
          <a:p>
            <a:pPr>
              <a:lnSpc>
                <a:spcPct val="110000"/>
              </a:lnSpc>
            </a:pPr>
            <a:r>
              <a:rPr lang="en" altLang="en-US" sz="2000" i="1" dirty="0" smtClean="0">
                <a:latin typeface="+mj-lt"/>
              </a:rPr>
              <a:t>Acute viral hepatitis A</a:t>
            </a:r>
          </a:p>
          <a:p>
            <a:pPr>
              <a:lnSpc>
                <a:spcPct val="110000"/>
              </a:lnSpc>
            </a:pPr>
            <a:r>
              <a:rPr lang="en" altLang="en-US" sz="2000" dirty="0" smtClean="0">
                <a:latin typeface="+mj-lt"/>
              </a:rPr>
              <a:t>- active protection is not carried out routinely,</a:t>
            </a:r>
          </a:p>
          <a:p>
            <a:pPr>
              <a:lnSpc>
                <a:spcPct val="110000"/>
              </a:lnSpc>
            </a:pPr>
            <a:r>
              <a:rPr lang="en" altLang="en-US" sz="2000" dirty="0" smtClean="0">
                <a:latin typeface="+mj-lt"/>
              </a:rPr>
              <a:t>- passive protection is carried out by giving standard </a:t>
            </a:r>
            <a:r>
              <a:rPr lang="sr-Cyrl-RS" altLang="en-US" sz="2000" dirty="0" smtClean="0">
                <a:latin typeface="+mj-lt"/>
              </a:rPr>
              <a:t/>
            </a:r>
            <a:br>
              <a:rPr lang="sr-Cyrl-RS" altLang="en-US" sz="2000" dirty="0" smtClean="0">
                <a:latin typeface="+mj-lt"/>
              </a:rPr>
            </a:br>
            <a:r>
              <a:rPr lang="en" altLang="en-US" sz="2000" dirty="0" smtClean="0">
                <a:latin typeface="+mj-lt"/>
              </a:rPr>
              <a:t>gammaglobulin (0.02 ml/kg).</a:t>
            </a:r>
          </a:p>
          <a:p>
            <a:pPr>
              <a:lnSpc>
                <a:spcPct val="110000"/>
              </a:lnSpc>
            </a:pPr>
            <a:endParaRPr lang="sr-Cyrl-RS" altLang="en-US" sz="2000" dirty="0" smtClean="0">
              <a:latin typeface="+mj-lt"/>
            </a:endParaRPr>
          </a:p>
          <a:p>
            <a:pPr>
              <a:lnSpc>
                <a:spcPct val="110000"/>
              </a:lnSpc>
            </a:pPr>
            <a:r>
              <a:rPr lang="en" altLang="en-US" sz="2000" i="1" dirty="0" smtClean="0">
                <a:latin typeface="+mj-lt"/>
              </a:rPr>
              <a:t>Acute viral hepatitis B</a:t>
            </a:r>
            <a:endParaRPr lang="sr-Cyrl-RS" altLang="en-US" sz="2000" i="1" dirty="0" smtClean="0">
              <a:latin typeface="+mj-lt"/>
            </a:endParaRPr>
          </a:p>
          <a:p>
            <a:pPr>
              <a:lnSpc>
                <a:spcPct val="110000"/>
              </a:lnSpc>
            </a:pPr>
            <a:r>
              <a:rPr lang="en" altLang="en-US" sz="2000" dirty="0" smtClean="0">
                <a:latin typeface="+mj-lt"/>
              </a:rPr>
              <a:t>- active protection (vaccination): plasmatic and recombinant</a:t>
            </a:r>
            <a:r>
              <a:rPr lang="sr-Cyrl-RS" altLang="en-US" sz="2000" dirty="0" smtClean="0">
                <a:latin typeface="+mj-lt"/>
              </a:rPr>
              <a:t/>
            </a:r>
            <a:br>
              <a:rPr lang="sr-Cyrl-RS" altLang="en-US" sz="2000" dirty="0" smtClean="0">
                <a:latin typeface="+mj-lt"/>
              </a:rPr>
            </a:br>
            <a:r>
              <a:rPr lang="en" altLang="en-US" sz="2000" dirty="0" smtClean="0">
                <a:latin typeface="+mj-lt"/>
              </a:rPr>
              <a:t>  HB vaccine (schedule: 0, 1, 6 months, booster dose after 5 years),</a:t>
            </a:r>
          </a:p>
          <a:p>
            <a:pPr>
              <a:lnSpc>
                <a:spcPct val="110000"/>
              </a:lnSpc>
            </a:pPr>
            <a:r>
              <a:rPr lang="en" altLang="en-US" sz="2000" dirty="0" smtClean="0">
                <a:latin typeface="+mj-lt"/>
              </a:rPr>
              <a:t>- passive protection: HBIG (hepatitis B immunoglobulin),</a:t>
            </a:r>
          </a:p>
          <a:p>
            <a:pPr>
              <a:lnSpc>
                <a:spcPct val="110000"/>
              </a:lnSpc>
            </a:pPr>
            <a:r>
              <a:rPr lang="en" altLang="en-US" sz="2000" dirty="0" smtClean="0">
                <a:latin typeface="+mj-lt"/>
              </a:rPr>
              <a:t>- passive protection indicated:</a:t>
            </a:r>
          </a:p>
          <a:p>
            <a:pPr>
              <a:lnSpc>
                <a:spcPct val="110000"/>
              </a:lnSpc>
            </a:pPr>
            <a:r>
              <a:rPr lang="en" altLang="en-US" sz="2000" dirty="0" smtClean="0">
                <a:latin typeface="+mj-lt"/>
              </a:rPr>
              <a:t>- in persons who had sexual contact with HBsAg positive </a:t>
            </a:r>
            <a:r>
              <a:rPr lang="sr-Cyrl-RS" altLang="en-US" sz="2000" dirty="0" smtClean="0">
                <a:latin typeface="+mj-lt"/>
              </a:rPr>
              <a:t/>
            </a:r>
            <a:br>
              <a:rPr lang="sr-Cyrl-RS" altLang="en-US" sz="2000" dirty="0" smtClean="0">
                <a:latin typeface="+mj-lt"/>
              </a:rPr>
            </a:br>
            <a:r>
              <a:rPr lang="en" altLang="en-US" sz="2000" dirty="0" smtClean="0">
                <a:latin typeface="+mj-lt"/>
              </a:rPr>
              <a:t>persons,</a:t>
            </a:r>
          </a:p>
          <a:p>
            <a:pPr>
              <a:lnSpc>
                <a:spcPct val="110000"/>
              </a:lnSpc>
            </a:pPr>
            <a:r>
              <a:rPr lang="en" altLang="en-US" sz="2000" dirty="0" smtClean="0">
                <a:latin typeface="+mj-lt"/>
              </a:rPr>
              <a:t>in infants born to HBsAg positive mothers.</a:t>
            </a:r>
          </a:p>
          <a:p>
            <a:pPr>
              <a:lnSpc>
                <a:spcPct val="110000"/>
              </a:lnSpc>
              <a:buFontTx/>
              <a:buChar char="-"/>
            </a:pPr>
            <a:endParaRPr lang="en-US" altLang="en-US" sz="2000" dirty="0">
              <a:latin typeface="+mj-lt"/>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6" name="Text Box 2">
            <a:extLst>
              <a:ext uri="{FF2B5EF4-FFF2-40B4-BE49-F238E27FC236}">
                <a16:creationId xmlns="" xmlns:a16="http://schemas.microsoft.com/office/drawing/2014/main" id="{2F428F72-776E-4250-A061-3FAC32972089}"/>
              </a:ext>
            </a:extLst>
          </p:cNvPr>
          <p:cNvSpPr txBox="1">
            <a:spLocks noChangeArrowheads="1"/>
          </p:cNvSpPr>
          <p:nvPr/>
        </p:nvSpPr>
        <p:spPr bwMode="auto">
          <a:xfrm>
            <a:off x="0" y="0"/>
            <a:ext cx="9144000" cy="22467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r>
              <a:rPr lang="en" altLang="en-US" sz="2000" i="1" dirty="0" smtClean="0">
                <a:latin typeface="+mj-lt"/>
              </a:rPr>
              <a:t>Acute viral hepatitis D</a:t>
            </a:r>
            <a:endParaRPr lang="sl-SI" altLang="en-US" sz="2000" dirty="0">
              <a:latin typeface="+mj-lt"/>
            </a:endParaRPr>
          </a:p>
          <a:p>
            <a:endParaRPr lang="en-US" altLang="en-US" sz="2000" dirty="0">
              <a:latin typeface="+mj-lt"/>
            </a:endParaRPr>
          </a:p>
          <a:p>
            <a:r>
              <a:rPr lang="en" altLang="en-US" sz="2000" dirty="0">
                <a:latin typeface="+mj-lt"/>
              </a:rPr>
              <a:t>- Hepatitis </a:t>
            </a:r>
            <a:r>
              <a:rPr lang="en" altLang="en-US" sz="2000" dirty="0" smtClean="0">
                <a:latin typeface="+mj-lt"/>
              </a:rPr>
              <a:t>B prophylaxis is automatically performed as well as hepatitis D prophylaxis .</a:t>
            </a:r>
            <a:endParaRPr lang="sl-SI" altLang="en-US" sz="2000" i="1" dirty="0">
              <a:latin typeface="+mj-lt"/>
            </a:endParaRPr>
          </a:p>
          <a:p>
            <a:endParaRPr lang="en-US" altLang="en-US" sz="2000" i="1" dirty="0">
              <a:latin typeface="+mj-lt"/>
            </a:endParaRPr>
          </a:p>
          <a:p>
            <a:r>
              <a:rPr lang="en" altLang="en-US" sz="2000" i="1" dirty="0" smtClean="0">
                <a:latin typeface="+mj-lt"/>
              </a:rPr>
              <a:t>Acute viral hepatitis </a:t>
            </a:r>
            <a:r>
              <a:rPr lang="en" altLang="en-US" sz="2000" i="1" dirty="0">
                <a:latin typeface="+mj-lt"/>
              </a:rPr>
              <a:t>C and E</a:t>
            </a:r>
            <a:endParaRPr lang="sl-SI" altLang="en-US" sz="2000" dirty="0">
              <a:latin typeface="+mj-lt"/>
            </a:endParaRPr>
          </a:p>
          <a:p>
            <a:endParaRPr lang="en-US" altLang="en-US" sz="2000" dirty="0">
              <a:latin typeface="+mj-lt"/>
            </a:endParaRPr>
          </a:p>
          <a:p>
            <a:r>
              <a:rPr lang="en" altLang="en-US" sz="2000" dirty="0">
                <a:latin typeface="+mj-lt"/>
              </a:rPr>
              <a:t>- </a:t>
            </a:r>
            <a:r>
              <a:rPr lang="en" altLang="en-US" sz="2000" dirty="0" smtClean="0">
                <a:latin typeface="+mj-lt"/>
              </a:rPr>
              <a:t>There is no specific prophylaxis</a:t>
            </a:r>
            <a:endParaRPr lang="en-US" altLang="en-US" sz="2000" dirty="0">
              <a:latin typeface="+mj-lt"/>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74428" y="609600"/>
            <a:ext cx="2850076" cy="584775"/>
          </a:xfrm>
          <a:prstGeom prst="rect">
            <a:avLst/>
          </a:prstGeom>
        </p:spPr>
        <p:txBody>
          <a:bodyPr wrap="none">
            <a:spAutoFit/>
          </a:bodyPr>
          <a:lstStyle/>
          <a:p>
            <a:pPr algn="ctr">
              <a:defRPr/>
            </a:pPr>
            <a:r>
              <a:rPr lang="en" sz="3200" b="1" dirty="0"/>
              <a:t>Case presentation</a:t>
            </a:r>
            <a:endParaRPr lang="sr-Latn-CS" sz="3200" b="1" dirty="0"/>
          </a:p>
        </p:txBody>
      </p:sp>
      <p:sp>
        <p:nvSpPr>
          <p:cNvPr id="7" name="Rectangle 6"/>
          <p:cNvSpPr/>
          <p:nvPr/>
        </p:nvSpPr>
        <p:spPr>
          <a:xfrm>
            <a:off x="1524000" y="2286000"/>
            <a:ext cx="6553200" cy="1631216"/>
          </a:xfrm>
          <a:prstGeom prst="rect">
            <a:avLst/>
          </a:prstGeom>
        </p:spPr>
        <p:txBody>
          <a:bodyPr wrap="square">
            <a:spAutoFit/>
          </a:bodyPr>
          <a:lstStyle/>
          <a:p>
            <a:pPr>
              <a:buFont typeface="Arial" pitchFamily="34" charset="0"/>
              <a:buChar char="•"/>
            </a:pPr>
            <a:r>
              <a:rPr lang="en" sz="2000" dirty="0" smtClean="0"/>
              <a:t> </a:t>
            </a:r>
            <a:r>
              <a:rPr lang="en" sz="2000" b="1" dirty="0" smtClean="0"/>
              <a:t>General information: </a:t>
            </a:r>
            <a:r>
              <a:rPr lang="en" sz="2000" dirty="0" smtClean="0"/>
              <a:t>patient N.N. gender-female, 36 years old, unemployed, lives in the city.</a:t>
            </a:r>
          </a:p>
          <a:p>
            <a:pPr>
              <a:buFont typeface="Arial" pitchFamily="34" charset="0"/>
              <a:buChar char="•"/>
            </a:pPr>
            <a:endParaRPr lang="sr-Cyrl-RS" sz="2000" dirty="0" smtClean="0"/>
          </a:p>
          <a:p>
            <a:pPr>
              <a:buFont typeface="Arial" pitchFamily="34" charset="0"/>
              <a:buChar char="•"/>
            </a:pPr>
            <a:r>
              <a:rPr lang="en" sz="2000" dirty="0" smtClean="0"/>
              <a:t>Date of hospitalization: February 20, 1998 (second hospitalization at the Infectious Disease Clinic).</a:t>
            </a:r>
            <a:endParaRPr lang="en-US" sz="2000"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6"/>
          <p:cNvSpPr txBox="1">
            <a:spLocks noChangeArrowheads="1"/>
          </p:cNvSpPr>
          <p:nvPr/>
        </p:nvSpPr>
        <p:spPr bwMode="auto">
          <a:xfrm>
            <a:off x="1127125" y="1004888"/>
            <a:ext cx="7451725" cy="5559984"/>
          </a:xfrm>
          <a:prstGeom prst="rect">
            <a:avLst/>
          </a:prstGeom>
          <a:noFill/>
          <a:ln w="9525">
            <a:noFill/>
            <a:miter lim="800000"/>
            <a:headEnd/>
            <a:tailEnd/>
          </a:ln>
          <a:effectLst/>
        </p:spPr>
        <p:txBody>
          <a:bodyPr>
            <a:spAutoFit/>
          </a:bodyPr>
          <a:lstStyle/>
          <a:p>
            <a:pPr marL="274638" indent="-274638">
              <a:lnSpc>
                <a:spcPct val="110000"/>
              </a:lnSpc>
            </a:pPr>
            <a:r>
              <a:rPr lang="en" altLang="en-US" sz="2400" b="1" dirty="0" smtClean="0"/>
              <a:t>Anamnesis</a:t>
            </a:r>
          </a:p>
          <a:p>
            <a:pPr marL="274638" indent="-274638">
              <a:lnSpc>
                <a:spcPct val="110000"/>
              </a:lnSpc>
            </a:pPr>
            <a:endParaRPr lang="sr-Cyrl-RS" altLang="en-US" sz="2000" b="1" dirty="0" smtClean="0"/>
          </a:p>
          <a:p>
            <a:pPr marL="49213" indent="-49213">
              <a:lnSpc>
                <a:spcPct val="110000"/>
              </a:lnSpc>
            </a:pPr>
            <a:r>
              <a:rPr lang="en" altLang="en-US" sz="2000" b="1" dirty="0" smtClean="0"/>
              <a:t>Main complaints: </a:t>
            </a:r>
            <a:r>
              <a:rPr lang="en" altLang="en-US" sz="2000" dirty="0" smtClean="0"/>
              <a:t>fever, headache, vomiting, difficulty walking.</a:t>
            </a:r>
          </a:p>
          <a:p>
            <a:pPr marL="274638" indent="-274638">
              <a:lnSpc>
                <a:spcPct val="110000"/>
              </a:lnSpc>
            </a:pPr>
            <a:endParaRPr lang="sr-Cyrl-RS" altLang="en-US" sz="2000" dirty="0" smtClean="0"/>
          </a:p>
          <a:p>
            <a:pPr marL="274638" indent="-274638">
              <a:lnSpc>
                <a:spcPct val="110000"/>
              </a:lnSpc>
            </a:pPr>
            <a:r>
              <a:rPr lang="en" altLang="en-US" sz="2000" b="1" dirty="0" smtClean="0"/>
              <a:t>Current illness:</a:t>
            </a:r>
          </a:p>
          <a:p>
            <a:pPr>
              <a:lnSpc>
                <a:spcPct val="110000"/>
              </a:lnSpc>
            </a:pPr>
            <a:r>
              <a:rPr lang="en" altLang="en-US" sz="2000" dirty="0" smtClean="0"/>
              <a:t>February 11, 1998 (9 days before admission): elevated temperature above 38º C , and headache,</a:t>
            </a:r>
          </a:p>
          <a:p>
            <a:pPr>
              <a:lnSpc>
                <a:spcPct val="110000"/>
              </a:lnSpc>
            </a:pPr>
            <a:r>
              <a:rPr lang="en" altLang="en-US" sz="2000" dirty="0" smtClean="0"/>
              <a:t>February 13, 1998. : vomited several times, walking with difficulty,</a:t>
            </a:r>
          </a:p>
          <a:p>
            <a:pPr>
              <a:lnSpc>
                <a:spcPct val="110000"/>
              </a:lnSpc>
            </a:pPr>
            <a:r>
              <a:rPr lang="en" altLang="en-US" sz="2000" dirty="0" smtClean="0"/>
              <a:t>February 15, 1998: she consulted a general practitioner who prescribed amp. Clometol and amp. Diclofenac and took laboratory tests,</a:t>
            </a:r>
          </a:p>
          <a:p>
            <a:pPr>
              <a:lnSpc>
                <a:spcPct val="110000"/>
              </a:lnSpc>
            </a:pPr>
            <a:r>
              <a:rPr lang="en" altLang="en-US" sz="2000" dirty="0" smtClean="0"/>
              <a:t>From February 16 to February 19, 1998, he still has a high temperature, intense headache, vomits every day, with difficulty walking,</a:t>
            </a:r>
          </a:p>
          <a:p>
            <a:pPr>
              <a:lnSpc>
                <a:spcPct val="110000"/>
              </a:lnSpc>
            </a:pPr>
            <a:r>
              <a:rPr lang="en" altLang="en-US" sz="2000" dirty="0" smtClean="0"/>
              <a:t>February 20, 1998. sent to the Infectious Diseases Clinic, where she was kept for treatment.</a:t>
            </a:r>
            <a:endParaRPr lang="en-US" altLang="en-US" sz="20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ext Box 7"/>
          <p:cNvSpPr txBox="1">
            <a:spLocks noChangeArrowheads="1"/>
          </p:cNvSpPr>
          <p:nvPr/>
        </p:nvSpPr>
        <p:spPr bwMode="auto">
          <a:xfrm>
            <a:off x="1173163" y="792163"/>
            <a:ext cx="7605712" cy="3785652"/>
          </a:xfrm>
          <a:prstGeom prst="rect">
            <a:avLst/>
          </a:prstGeom>
          <a:noFill/>
          <a:ln w="9525">
            <a:noFill/>
            <a:miter lim="800000"/>
            <a:headEnd/>
            <a:tailEnd/>
          </a:ln>
          <a:effectLst/>
        </p:spPr>
        <p:txBody>
          <a:bodyPr>
            <a:spAutoFit/>
          </a:bodyPr>
          <a:lstStyle/>
          <a:p>
            <a:pPr>
              <a:lnSpc>
                <a:spcPct val="120000"/>
              </a:lnSpc>
            </a:pPr>
            <a:r>
              <a:rPr lang="en" altLang="en-US" sz="2000" b="1" dirty="0" smtClean="0"/>
              <a:t>Personal history:</a:t>
            </a:r>
          </a:p>
          <a:p>
            <a:pPr>
              <a:lnSpc>
                <a:spcPct val="120000"/>
              </a:lnSpc>
            </a:pPr>
            <a:r>
              <a:rPr lang="en" altLang="en-US" sz="2000" dirty="0" smtClean="0"/>
              <a:t>In 1996, she was treated in an infectious disease clinic for diarrheal syndrome (discharged under the heading: Sy diarrhelae chronicum ),</a:t>
            </a:r>
          </a:p>
          <a:p>
            <a:pPr>
              <a:lnSpc>
                <a:spcPct val="120000"/>
              </a:lnSpc>
            </a:pPr>
            <a:r>
              <a:rPr lang="en" altLang="en-US" sz="2000" dirty="0" smtClean="0"/>
              <a:t>in the past two years, she was treated, on an outpatient basis, on several occasions in the skin department due to allergies,</a:t>
            </a:r>
          </a:p>
          <a:p>
            <a:pPr>
              <a:lnSpc>
                <a:spcPct val="120000"/>
              </a:lnSpc>
            </a:pPr>
            <a:r>
              <a:rPr lang="en" altLang="en-US" sz="2000" dirty="0" smtClean="0"/>
              <a:t>allergic to pollen (denies allergies to drugs and food).</a:t>
            </a:r>
          </a:p>
          <a:p>
            <a:pPr>
              <a:lnSpc>
                <a:spcPct val="120000"/>
              </a:lnSpc>
            </a:pPr>
            <a:endParaRPr lang="sr-Cyrl-RS" altLang="en-US" sz="2000" b="1" dirty="0" smtClean="0"/>
          </a:p>
          <a:p>
            <a:pPr>
              <a:lnSpc>
                <a:spcPct val="120000"/>
              </a:lnSpc>
            </a:pPr>
            <a:r>
              <a:rPr lang="en" altLang="en-US" sz="2000" b="1" dirty="0" smtClean="0"/>
              <a:t>Family history:</a:t>
            </a:r>
          </a:p>
          <a:p>
            <a:pPr>
              <a:lnSpc>
                <a:spcPct val="120000"/>
              </a:lnSpc>
            </a:pPr>
            <a:r>
              <a:rPr lang="en" altLang="en-US" sz="2000" dirty="0" smtClean="0"/>
              <a:t>mother suffers from high blood pressure,</a:t>
            </a:r>
          </a:p>
          <a:p>
            <a:pPr>
              <a:lnSpc>
                <a:spcPct val="120000"/>
              </a:lnSpc>
            </a:pPr>
            <a:r>
              <a:rPr lang="en" altLang="en-US" sz="2000" dirty="0" smtClean="0"/>
              <a:t>paternal grandmother died of carcinoma of the uterus </a:t>
            </a:r>
            <a:r>
              <a:rPr lang="en" altLang="en-US" sz="2000" b="1" dirty="0" smtClean="0"/>
              <a:t>.</a:t>
            </a:r>
            <a:endParaRPr lang="en-US" altLang="en-US" sz="20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2"/>
          <p:cNvSpPr txBox="1">
            <a:spLocks noChangeArrowheads="1"/>
          </p:cNvSpPr>
          <p:nvPr/>
        </p:nvSpPr>
        <p:spPr bwMode="auto">
          <a:xfrm>
            <a:off x="1066800" y="1219200"/>
            <a:ext cx="7696200" cy="3108543"/>
          </a:xfrm>
          <a:prstGeom prst="rect">
            <a:avLst/>
          </a:prstGeom>
          <a:noFill/>
          <a:ln w="9525">
            <a:noFill/>
            <a:miter lim="800000"/>
            <a:headEnd/>
            <a:tailEnd/>
          </a:ln>
          <a:effectLst/>
        </p:spPr>
        <p:txBody>
          <a:bodyPr>
            <a:spAutoFit/>
          </a:bodyPr>
          <a:lstStyle/>
          <a:p>
            <a:pPr>
              <a:lnSpc>
                <a:spcPct val="140000"/>
              </a:lnSpc>
            </a:pPr>
            <a:r>
              <a:rPr lang="en" altLang="en-US" sz="2000" b="1" dirty="0" smtClean="0"/>
              <a:t>Socio-epidemiological survey</a:t>
            </a:r>
          </a:p>
          <a:p>
            <a:pPr>
              <a:lnSpc>
                <a:spcPct val="140000"/>
              </a:lnSpc>
            </a:pPr>
            <a:r>
              <a:rPr lang="en" altLang="en-US" sz="2000" dirty="0" smtClean="0"/>
              <a:t>lives in city conditions in a house with her husband, has no children</a:t>
            </a:r>
          </a:p>
          <a:p>
            <a:pPr>
              <a:lnSpc>
                <a:spcPct val="140000"/>
              </a:lnSpc>
            </a:pPr>
            <a:r>
              <a:rPr lang="en" altLang="en-US" sz="2000" dirty="0" smtClean="0"/>
              <a:t>city water supply and sewerage,</a:t>
            </a:r>
          </a:p>
          <a:p>
            <a:pPr>
              <a:lnSpc>
                <a:spcPct val="140000"/>
              </a:lnSpc>
            </a:pPr>
            <a:r>
              <a:rPr lang="en" altLang="en-US" sz="2000" dirty="0" smtClean="0"/>
              <a:t>mostly fed at home,</a:t>
            </a:r>
          </a:p>
          <a:p>
            <a:pPr>
              <a:lnSpc>
                <a:spcPct val="140000"/>
              </a:lnSpc>
            </a:pPr>
            <a:r>
              <a:rPr lang="en" altLang="en-US" sz="2000" dirty="0" smtClean="0"/>
              <a:t>currently unemployed, 10 years ago worked in Austria as a cafe cook in a restaurant,</a:t>
            </a:r>
          </a:p>
          <a:p>
            <a:pPr>
              <a:lnSpc>
                <a:spcPct val="140000"/>
              </a:lnSpc>
            </a:pPr>
            <a:r>
              <a:rPr lang="en" altLang="en-US" sz="2000" dirty="0" smtClean="0"/>
              <a:t>he does not smoke, does not take drugs and does not consume alcohol.</a:t>
            </a:r>
            <a:endParaRPr lang="en-US" altLang="en-US" sz="2000"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ext Box 2"/>
          <p:cNvSpPr txBox="1">
            <a:spLocks noChangeArrowheads="1"/>
          </p:cNvSpPr>
          <p:nvPr/>
        </p:nvSpPr>
        <p:spPr bwMode="auto">
          <a:xfrm>
            <a:off x="1235075" y="960438"/>
            <a:ext cx="7467600" cy="4598182"/>
          </a:xfrm>
          <a:prstGeom prst="rect">
            <a:avLst/>
          </a:prstGeom>
          <a:noFill/>
          <a:ln w="9525">
            <a:noFill/>
            <a:miter lim="800000"/>
            <a:headEnd/>
            <a:tailEnd/>
          </a:ln>
          <a:effectLst/>
        </p:spPr>
        <p:txBody>
          <a:bodyPr>
            <a:spAutoFit/>
          </a:bodyPr>
          <a:lstStyle/>
          <a:p>
            <a:pPr marL="182563" indent="-182563">
              <a:lnSpc>
                <a:spcPct val="120000"/>
              </a:lnSpc>
            </a:pPr>
            <a:r>
              <a:rPr lang="en" altLang="en-US" sz="2400" b="1" dirty="0" smtClean="0"/>
              <a:t>Physical findings</a:t>
            </a:r>
          </a:p>
          <a:p>
            <a:pPr marL="182563" indent="-182563">
              <a:lnSpc>
                <a:spcPct val="120000"/>
              </a:lnSpc>
            </a:pPr>
            <a:endParaRPr lang="sr-Cyrl-RS" altLang="en-US" sz="2000" b="1" dirty="0" smtClean="0"/>
          </a:p>
          <a:p>
            <a:pPr marL="182563" indent="-182563">
              <a:lnSpc>
                <a:spcPct val="120000"/>
              </a:lnSpc>
            </a:pPr>
            <a:r>
              <a:rPr lang="en" altLang="en-US" sz="2000" b="1" dirty="0" smtClean="0"/>
              <a:t>General inspection:</a:t>
            </a:r>
          </a:p>
          <a:p>
            <a:pPr marL="182563" indent="-182563">
              <a:lnSpc>
                <a:spcPct val="120000"/>
              </a:lnSpc>
            </a:pPr>
            <a:r>
              <a:rPr lang="en" altLang="en-US" sz="2000" dirty="0" smtClean="0"/>
              <a:t>highly febrile over 38°S,</a:t>
            </a:r>
          </a:p>
          <a:p>
            <a:pPr marL="182563" indent="-182563">
              <a:lnSpc>
                <a:spcPct val="120000"/>
              </a:lnSpc>
            </a:pPr>
            <a:r>
              <a:rPr lang="en" altLang="en-US" sz="2000" dirty="0" smtClean="0"/>
              <a:t>adynamic, difficulty walking,</a:t>
            </a:r>
          </a:p>
          <a:p>
            <a:pPr marL="182563" indent="-182563">
              <a:lnSpc>
                <a:spcPct val="120000"/>
              </a:lnSpc>
            </a:pPr>
            <a:r>
              <a:rPr lang="en" altLang="en-US" sz="2000" dirty="0" smtClean="0"/>
              <a:t>signs of seborrheic dermatitis are observed on the skin of the face,</a:t>
            </a:r>
          </a:p>
          <a:p>
            <a:pPr marL="182563" indent="-182563">
              <a:lnSpc>
                <a:spcPct val="120000"/>
              </a:lnSpc>
            </a:pPr>
            <a:r>
              <a:rPr lang="en" altLang="en-US" sz="2000" dirty="0" smtClean="0"/>
              <a:t>gives the impression of a more serious patient.</a:t>
            </a:r>
          </a:p>
          <a:p>
            <a:pPr marL="182563" indent="-182563">
              <a:lnSpc>
                <a:spcPct val="120000"/>
              </a:lnSpc>
            </a:pPr>
            <a:endParaRPr lang="sr-Cyrl-RS" altLang="en-US" sz="2000" b="1" dirty="0" smtClean="0"/>
          </a:p>
          <a:p>
            <a:pPr marL="182563" indent="-182563">
              <a:lnSpc>
                <a:spcPct val="120000"/>
              </a:lnSpc>
            </a:pPr>
            <a:r>
              <a:rPr lang="en" altLang="en-US" sz="2000" b="1" dirty="0" smtClean="0"/>
              <a:t>Head and neck:</a:t>
            </a:r>
          </a:p>
          <a:p>
            <a:pPr marL="182563" indent="-182563">
              <a:lnSpc>
                <a:spcPct val="120000"/>
              </a:lnSpc>
            </a:pPr>
            <a:r>
              <a:rPr lang="en" altLang="en-US" sz="2000" dirty="0" smtClean="0"/>
              <a:t>pharynx without signs of inflammation,</a:t>
            </a:r>
          </a:p>
          <a:p>
            <a:pPr marL="182563" indent="-182563">
              <a:lnSpc>
                <a:spcPct val="120000"/>
              </a:lnSpc>
            </a:pPr>
            <a:r>
              <a:rPr lang="en" altLang="en-US" sz="2000" dirty="0" smtClean="0"/>
              <a:t>no cervical lymphadenopathy,</a:t>
            </a:r>
          </a:p>
          <a:p>
            <a:pPr marL="182563" indent="-182563">
              <a:lnSpc>
                <a:spcPct val="120000"/>
              </a:lnSpc>
            </a:pPr>
            <a:r>
              <a:rPr lang="en" altLang="en-US" sz="2000" dirty="0" smtClean="0"/>
              <a:t>neck distinctly rigid.</a:t>
            </a:r>
            <a:endParaRPr lang="en-US" altLang="en-US" sz="20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Text Box 2"/>
          <p:cNvSpPr txBox="1">
            <a:spLocks noChangeArrowheads="1"/>
          </p:cNvSpPr>
          <p:nvPr/>
        </p:nvSpPr>
        <p:spPr bwMode="auto">
          <a:xfrm>
            <a:off x="1173163" y="1127125"/>
            <a:ext cx="7375525" cy="3293209"/>
          </a:xfrm>
          <a:prstGeom prst="rect">
            <a:avLst/>
          </a:prstGeom>
          <a:noFill/>
          <a:ln w="9525">
            <a:noFill/>
            <a:miter lim="800000"/>
            <a:headEnd/>
            <a:tailEnd/>
          </a:ln>
          <a:effectLst/>
        </p:spPr>
        <p:txBody>
          <a:bodyPr>
            <a:spAutoFit/>
          </a:bodyPr>
          <a:lstStyle/>
          <a:p>
            <a:pPr>
              <a:lnSpc>
                <a:spcPct val="130000"/>
              </a:lnSpc>
            </a:pPr>
            <a:r>
              <a:rPr lang="en" altLang="en-US" sz="2000" b="1" dirty="0" smtClean="0"/>
              <a:t>Chest </a:t>
            </a:r>
            <a:r>
              <a:rPr lang="en" altLang="en-US" sz="2000" dirty="0" smtClean="0"/>
              <a:t>:</a:t>
            </a:r>
          </a:p>
          <a:p>
            <a:pPr>
              <a:lnSpc>
                <a:spcPct val="130000"/>
              </a:lnSpc>
            </a:pPr>
            <a:r>
              <a:rPr lang="en" altLang="en-US" sz="2000" dirty="0" smtClean="0"/>
              <a:t>cardiac action rhythmic, tachycardic (fr 98/min), tones clear, no murmurs, TA 135/75 mmHg,</a:t>
            </a:r>
          </a:p>
          <a:p>
            <a:pPr>
              <a:lnSpc>
                <a:spcPct val="130000"/>
              </a:lnSpc>
            </a:pPr>
            <a:r>
              <a:rPr lang="en" altLang="en-US" sz="2000" dirty="0" smtClean="0"/>
              <a:t>a normal breathing sound on the lungs, without accompanying sounds.</a:t>
            </a:r>
          </a:p>
          <a:p>
            <a:pPr>
              <a:lnSpc>
                <a:spcPct val="130000"/>
              </a:lnSpc>
            </a:pPr>
            <a:endParaRPr lang="sr-Cyrl-RS" altLang="en-US" sz="2000" dirty="0" smtClean="0"/>
          </a:p>
          <a:p>
            <a:pPr>
              <a:lnSpc>
                <a:spcPct val="130000"/>
              </a:lnSpc>
            </a:pPr>
            <a:r>
              <a:rPr lang="en" altLang="en-US" sz="2000" b="1" dirty="0" smtClean="0"/>
              <a:t>Abdomen:</a:t>
            </a:r>
          </a:p>
          <a:p>
            <a:pPr>
              <a:lnSpc>
                <a:spcPct val="130000"/>
              </a:lnSpc>
            </a:pPr>
            <a:r>
              <a:rPr lang="en" altLang="en-US" sz="2000" dirty="0" smtClean="0"/>
              <a:t>soft, insensitive,</a:t>
            </a:r>
          </a:p>
          <a:p>
            <a:pPr>
              <a:lnSpc>
                <a:spcPct val="130000"/>
              </a:lnSpc>
            </a:pPr>
            <a:r>
              <a:rPr lang="en" altLang="en-US" sz="2000" dirty="0" smtClean="0"/>
              <a:t>liver and spleen are not palpable.</a:t>
            </a:r>
            <a:endParaRPr lang="en-US" altLang="en-US" sz="20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Text Box 2"/>
          <p:cNvSpPr txBox="1">
            <a:spLocks noChangeArrowheads="1"/>
          </p:cNvSpPr>
          <p:nvPr/>
        </p:nvSpPr>
        <p:spPr bwMode="auto">
          <a:xfrm>
            <a:off x="1125538" y="1235075"/>
            <a:ext cx="7573962" cy="2677656"/>
          </a:xfrm>
          <a:prstGeom prst="rect">
            <a:avLst/>
          </a:prstGeom>
          <a:noFill/>
          <a:ln w="9525">
            <a:noFill/>
            <a:miter lim="800000"/>
            <a:headEnd/>
            <a:tailEnd/>
          </a:ln>
          <a:effectLst/>
        </p:spPr>
        <p:txBody>
          <a:bodyPr>
            <a:spAutoFit/>
          </a:bodyPr>
          <a:lstStyle/>
          <a:p>
            <a:pPr>
              <a:lnSpc>
                <a:spcPct val="120000"/>
              </a:lnSpc>
            </a:pPr>
            <a:r>
              <a:rPr lang="en" altLang="en-US" sz="2000" b="1" dirty="0" smtClean="0"/>
              <a:t>Extremities</a:t>
            </a:r>
          </a:p>
          <a:p>
            <a:pPr>
              <a:lnSpc>
                <a:spcPct val="120000"/>
              </a:lnSpc>
            </a:pPr>
            <a:r>
              <a:rPr lang="en" altLang="en-US" sz="2000" dirty="0" smtClean="0"/>
              <a:t>several lymph nodes, the size of hazelnuts, can be palpated in both axillae.</a:t>
            </a:r>
          </a:p>
          <a:p>
            <a:pPr>
              <a:lnSpc>
                <a:spcPct val="120000"/>
              </a:lnSpc>
            </a:pPr>
            <a:endParaRPr lang="sr-Cyrl-RS" altLang="en-US" sz="2000" dirty="0" smtClean="0"/>
          </a:p>
          <a:p>
            <a:pPr>
              <a:lnSpc>
                <a:spcPct val="120000"/>
              </a:lnSpc>
            </a:pPr>
            <a:endParaRPr lang="sr-Cyrl-RS" altLang="en-US" sz="2000" dirty="0" smtClean="0"/>
          </a:p>
          <a:p>
            <a:pPr>
              <a:lnSpc>
                <a:spcPct val="120000"/>
              </a:lnSpc>
            </a:pPr>
            <a:r>
              <a:rPr lang="en" altLang="en-US" sz="2000" b="1" dirty="0" smtClean="0"/>
              <a:t>central nervous system</a:t>
            </a:r>
          </a:p>
          <a:p>
            <a:pPr>
              <a:lnSpc>
                <a:spcPct val="120000"/>
              </a:lnSpc>
            </a:pPr>
            <a:r>
              <a:rPr lang="en" altLang="en-US" sz="2000" dirty="0" smtClean="0"/>
              <a:t>Kernig's sign and upper Bruzinski positive,</a:t>
            </a:r>
          </a:p>
          <a:p>
            <a:pPr>
              <a:lnSpc>
                <a:spcPct val="120000"/>
              </a:lnSpc>
            </a:pPr>
            <a:r>
              <a:rPr lang="en" altLang="en-US" sz="2000" dirty="0" smtClean="0"/>
              <a:t>present ataxia and mild hemiparesis on the right.</a:t>
            </a:r>
            <a:endParaRPr lang="en-US" altLang="en-US" sz="2000"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 Box 2"/>
          <p:cNvSpPr txBox="1">
            <a:spLocks noChangeArrowheads="1"/>
          </p:cNvSpPr>
          <p:nvPr/>
        </p:nvSpPr>
        <p:spPr bwMode="auto">
          <a:xfrm>
            <a:off x="1173163" y="1217613"/>
            <a:ext cx="7300912" cy="3420936"/>
          </a:xfrm>
          <a:prstGeom prst="rect">
            <a:avLst/>
          </a:prstGeom>
          <a:noFill/>
          <a:ln w="9525">
            <a:noFill/>
            <a:miter lim="800000"/>
            <a:headEnd/>
            <a:tailEnd/>
          </a:ln>
          <a:effectLst/>
        </p:spPr>
        <p:txBody>
          <a:bodyPr>
            <a:spAutoFit/>
          </a:bodyPr>
          <a:lstStyle/>
          <a:p>
            <a:pPr marL="182563" indent="-182563">
              <a:lnSpc>
                <a:spcPct val="130000"/>
              </a:lnSpc>
            </a:pPr>
            <a:r>
              <a:rPr lang="en" altLang="en-US" sz="2400" b="1" dirty="0" smtClean="0"/>
              <a:t>Lab analysis</a:t>
            </a:r>
          </a:p>
          <a:p>
            <a:pPr marL="182563" indent="-182563">
              <a:lnSpc>
                <a:spcPct val="130000"/>
              </a:lnSpc>
            </a:pPr>
            <a:endParaRPr lang="sr-Cyrl-RS" altLang="en-US" sz="2400" dirty="0" smtClean="0"/>
          </a:p>
          <a:p>
            <a:pPr marL="182563" indent="-182563">
              <a:lnSpc>
                <a:spcPct val="130000"/>
              </a:lnSpc>
            </a:pPr>
            <a:r>
              <a:rPr lang="en" altLang="en-US" sz="2000" b="1" dirty="0" smtClean="0"/>
              <a:t>Hematological analyses</a:t>
            </a:r>
            <a:endParaRPr lang="sr-Cyrl-RS" altLang="en-US" sz="2000" dirty="0" smtClean="0"/>
          </a:p>
          <a:p>
            <a:pPr marL="182563" indent="-182563">
              <a:lnSpc>
                <a:spcPct val="130000"/>
              </a:lnSpc>
            </a:pPr>
            <a:r>
              <a:rPr lang="en" altLang="en-US" sz="2000" dirty="0" smtClean="0"/>
              <a:t>SE </a:t>
            </a:r>
            <a:r>
              <a:rPr lang="en" altLang="en-US" sz="2000" b="1" dirty="0" smtClean="0"/>
              <a:t>28/first hour </a:t>
            </a:r>
            <a:r>
              <a:rPr lang="en" altLang="en-US" sz="2000" dirty="0" smtClean="0"/>
              <a:t>,</a:t>
            </a:r>
          </a:p>
          <a:p>
            <a:pPr marL="182563" indent="-182563">
              <a:lnSpc>
                <a:spcPct val="130000"/>
              </a:lnSpc>
            </a:pPr>
            <a:r>
              <a:rPr lang="en" altLang="en-US" sz="2000" dirty="0" smtClean="0"/>
              <a:t>Er 4.01 × 10 </a:t>
            </a:r>
            <a:r>
              <a:rPr lang="en" altLang="en-US" sz="2000" baseline="30000" dirty="0" smtClean="0"/>
              <a:t>12</a:t>
            </a:r>
          </a:p>
          <a:p>
            <a:pPr marL="182563" indent="-182563">
              <a:lnSpc>
                <a:spcPct val="130000"/>
              </a:lnSpc>
            </a:pPr>
            <a:r>
              <a:rPr lang="en" altLang="en-US" sz="2000" dirty="0" smtClean="0"/>
              <a:t>Le 6.6 × 10 </a:t>
            </a:r>
            <a:r>
              <a:rPr lang="en" altLang="en-US" sz="2000" baseline="30000" dirty="0" smtClean="0"/>
              <a:t>9</a:t>
            </a:r>
            <a:r>
              <a:rPr lang="en" altLang="en-US" sz="2000" dirty="0" smtClean="0"/>
              <a:t> </a:t>
            </a:r>
            <a:r>
              <a:rPr lang="en" altLang="en-US" sz="2000" b="1" dirty="0" smtClean="0"/>
              <a:t>(25% of lymphocytes),</a:t>
            </a:r>
          </a:p>
          <a:p>
            <a:pPr marL="182563" indent="-182563">
              <a:lnSpc>
                <a:spcPct val="130000"/>
              </a:lnSpc>
            </a:pPr>
            <a:r>
              <a:rPr lang="en" altLang="en-US" sz="2000" dirty="0" smtClean="0"/>
              <a:t>Hgb 120 g/l,</a:t>
            </a:r>
          </a:p>
          <a:p>
            <a:pPr marL="182563" indent="-182563">
              <a:lnSpc>
                <a:spcPct val="130000"/>
              </a:lnSpc>
            </a:pPr>
            <a:r>
              <a:rPr lang="en" altLang="en-US" sz="2000" dirty="0" smtClean="0"/>
              <a:t>Tr </a:t>
            </a:r>
            <a:r>
              <a:rPr lang="en" altLang="en-US" sz="2000" b="1" dirty="0" smtClean="0"/>
              <a:t>136.0</a:t>
            </a:r>
            <a:r>
              <a:rPr lang="en" altLang="en-US" sz="2000" dirty="0" smtClean="0"/>
              <a:t> </a:t>
            </a:r>
            <a:r>
              <a:rPr lang="en" altLang="en-US" sz="2000" b="1" dirty="0" smtClean="0"/>
              <a:t>× 10 </a:t>
            </a:r>
            <a:r>
              <a:rPr lang="en" altLang="en-US" sz="2000" b="1" baseline="30000" dirty="0" smtClean="0"/>
              <a:t>9</a:t>
            </a:r>
            <a:endParaRPr lang="sr-Cyrl-RS" altLang="en-US" sz="2000" b="1" baseline="30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691" name="Rectangle 3"/>
          <p:cNvSpPr>
            <a:spLocks noGrp="1" noChangeArrowheads="1"/>
          </p:cNvSpPr>
          <p:nvPr>
            <p:ph type="body" idx="1"/>
          </p:nvPr>
        </p:nvSpPr>
        <p:spPr>
          <a:xfrm>
            <a:off x="457200" y="260350"/>
            <a:ext cx="8229600" cy="5865813"/>
          </a:xfrm>
        </p:spPr>
        <p:txBody>
          <a:bodyPr>
            <a:normAutofit/>
          </a:bodyPr>
          <a:lstStyle/>
          <a:p>
            <a:pPr>
              <a:lnSpc>
                <a:spcPct val="90000"/>
              </a:lnSpc>
              <a:buNone/>
              <a:defRPr/>
            </a:pPr>
            <a:r>
              <a:rPr lang="en" sz="2400" b="1" dirty="0"/>
              <a:t>Physical </a:t>
            </a:r>
            <a:r>
              <a:rPr lang="en" sz="2400" b="1" dirty="0" smtClean="0"/>
              <a:t>findings</a:t>
            </a:r>
          </a:p>
          <a:p>
            <a:pPr>
              <a:lnSpc>
                <a:spcPct val="90000"/>
              </a:lnSpc>
              <a:buNone/>
              <a:defRPr/>
            </a:pPr>
            <a:endParaRPr lang="sr-Cyrl-RS" sz="2400" b="1" dirty="0" smtClean="0"/>
          </a:p>
          <a:p>
            <a:pPr>
              <a:lnSpc>
                <a:spcPct val="90000"/>
              </a:lnSpc>
              <a:buNone/>
              <a:defRPr/>
            </a:pPr>
            <a:r>
              <a:rPr lang="en" sz="2000" b="1" dirty="0" smtClean="0"/>
              <a:t>General inspection:</a:t>
            </a:r>
          </a:p>
          <a:p>
            <a:pPr>
              <a:lnSpc>
                <a:spcPct val="90000"/>
              </a:lnSpc>
              <a:buNone/>
              <a:defRPr/>
            </a:pPr>
            <a:r>
              <a:rPr lang="en" sz="2000" dirty="0" smtClean="0"/>
              <a:t>aware, oriented</a:t>
            </a:r>
          </a:p>
          <a:p>
            <a:pPr>
              <a:lnSpc>
                <a:spcPct val="90000"/>
              </a:lnSpc>
              <a:buNone/>
              <a:defRPr/>
            </a:pPr>
            <a:r>
              <a:rPr lang="en" sz="2000" dirty="0" smtClean="0"/>
              <a:t>afebrile (36/5°C),</a:t>
            </a:r>
          </a:p>
          <a:p>
            <a:pPr>
              <a:lnSpc>
                <a:spcPct val="90000"/>
              </a:lnSpc>
              <a:buNone/>
              <a:defRPr/>
            </a:pPr>
            <a:r>
              <a:rPr lang="en" sz="2000" dirty="0" smtClean="0"/>
              <a:t>icteric</a:t>
            </a:r>
          </a:p>
          <a:p>
            <a:pPr>
              <a:lnSpc>
                <a:spcPct val="90000"/>
              </a:lnSpc>
              <a:buNone/>
              <a:defRPr/>
            </a:pPr>
            <a:r>
              <a:rPr lang="en" sz="2000" dirty="0" smtClean="0"/>
              <a:t>eupnoic</a:t>
            </a:r>
          </a:p>
          <a:p>
            <a:pPr>
              <a:lnSpc>
                <a:spcPct val="90000"/>
              </a:lnSpc>
              <a:buNone/>
              <a:defRPr/>
            </a:pPr>
            <a:endParaRPr lang="sr-Cyrl-RS" sz="2000" dirty="0" smtClean="0"/>
          </a:p>
          <a:p>
            <a:pPr>
              <a:lnSpc>
                <a:spcPct val="90000"/>
              </a:lnSpc>
              <a:buNone/>
              <a:defRPr/>
            </a:pPr>
            <a:r>
              <a:rPr lang="en" sz="2000" b="1" dirty="0" smtClean="0"/>
              <a:t>Head and neck:</a:t>
            </a:r>
            <a:endParaRPr lang="sr-Cyrl-RS" sz="2000" dirty="0" smtClean="0"/>
          </a:p>
          <a:p>
            <a:pPr>
              <a:lnSpc>
                <a:spcPct val="90000"/>
              </a:lnSpc>
              <a:buNone/>
              <a:defRPr/>
            </a:pPr>
            <a:r>
              <a:rPr lang="en" sz="2000" dirty="0" smtClean="0"/>
              <a:t>icteric sclera</a:t>
            </a:r>
          </a:p>
          <a:p>
            <a:pPr marL="49213" indent="-49213">
              <a:lnSpc>
                <a:spcPct val="90000"/>
              </a:lnSpc>
              <a:buNone/>
              <a:defRPr/>
            </a:pPr>
            <a:r>
              <a:rPr lang="en" sz="2000" dirty="0" smtClean="0"/>
              <a:t>tongue dry, uncoated, hard palate yellow discolored, pharynx moderately hyperemic</a:t>
            </a:r>
          </a:p>
          <a:p>
            <a:pPr>
              <a:lnSpc>
                <a:spcPct val="90000"/>
              </a:lnSpc>
              <a:buNone/>
              <a:defRPr/>
            </a:pPr>
            <a:r>
              <a:rPr lang="en" sz="2000" dirty="0" smtClean="0"/>
              <a:t>neck free in anteflexion</a:t>
            </a:r>
          </a:p>
          <a:p>
            <a:pPr>
              <a:lnSpc>
                <a:spcPct val="90000"/>
              </a:lnSpc>
              <a:buNone/>
              <a:defRPr/>
            </a:pPr>
            <a:r>
              <a:rPr lang="en" sz="2000" dirty="0" smtClean="0"/>
              <a:t>regoinal lgl accessible to palpation are not palpable</a:t>
            </a:r>
            <a:endParaRPr lang="en-US" sz="2000" dirty="0" smtClean="0">
              <a:effectLst/>
            </a:endParaRPr>
          </a:p>
          <a:p>
            <a:pPr lvl="1" eaLnBrk="1" hangingPunct="1">
              <a:lnSpc>
                <a:spcPct val="90000"/>
              </a:lnSpc>
              <a:buFontTx/>
              <a:buBlip>
                <a:blip r:embed="rId2"/>
              </a:buBlip>
              <a:defRPr/>
            </a:pPr>
            <a:endParaRPr lang="en-US"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Text Box 2"/>
          <p:cNvSpPr txBox="1">
            <a:spLocks noChangeArrowheads="1"/>
          </p:cNvSpPr>
          <p:nvPr/>
        </p:nvSpPr>
        <p:spPr bwMode="auto">
          <a:xfrm>
            <a:off x="1249363" y="1054100"/>
            <a:ext cx="7070725" cy="4832092"/>
          </a:xfrm>
          <a:prstGeom prst="rect">
            <a:avLst/>
          </a:prstGeom>
          <a:noFill/>
          <a:ln w="9525">
            <a:noFill/>
            <a:miter lim="800000"/>
            <a:headEnd/>
            <a:tailEnd/>
          </a:ln>
          <a:effectLst/>
        </p:spPr>
        <p:txBody>
          <a:bodyPr>
            <a:spAutoFit/>
          </a:bodyPr>
          <a:lstStyle/>
          <a:p>
            <a:pPr marL="182563" indent="-182563">
              <a:lnSpc>
                <a:spcPct val="110000"/>
              </a:lnSpc>
            </a:pPr>
            <a:r>
              <a:rPr lang="en" altLang="en-US" sz="2000" b="1" dirty="0" smtClean="0"/>
              <a:t>Biochemical analyses:</a:t>
            </a:r>
            <a:endParaRPr lang="sr-Cyrl-RS" altLang="en-US" sz="2000" dirty="0" smtClean="0"/>
          </a:p>
          <a:p>
            <a:pPr marL="182563" indent="-182563">
              <a:lnSpc>
                <a:spcPct val="110000"/>
              </a:lnSpc>
            </a:pPr>
            <a:r>
              <a:rPr lang="en" altLang="en-US" sz="2000" dirty="0" smtClean="0"/>
              <a:t>CRP: </a:t>
            </a:r>
            <a:r>
              <a:rPr lang="en" altLang="en-US" sz="2000" b="1" dirty="0" smtClean="0"/>
              <a:t>25 mg/l,</a:t>
            </a:r>
          </a:p>
          <a:p>
            <a:pPr marL="182563" indent="-182563">
              <a:lnSpc>
                <a:spcPct val="110000"/>
              </a:lnSpc>
            </a:pPr>
            <a:r>
              <a:rPr lang="en" altLang="en-US" sz="2000" dirty="0" smtClean="0"/>
              <a:t>Fibrinogen: 3.5 g/l,</a:t>
            </a:r>
          </a:p>
          <a:p>
            <a:pPr marL="182563" indent="-182563">
              <a:lnSpc>
                <a:spcPct val="110000"/>
              </a:lnSpc>
            </a:pPr>
            <a:r>
              <a:rPr lang="en" altLang="en-US" sz="2000" dirty="0" smtClean="0"/>
              <a:t>urea: 8 mmol/l,</a:t>
            </a:r>
          </a:p>
          <a:p>
            <a:pPr marL="182563" indent="-182563">
              <a:lnSpc>
                <a:spcPct val="110000"/>
              </a:lnSpc>
            </a:pPr>
            <a:r>
              <a:rPr lang="en" altLang="en-US" sz="2000" dirty="0" smtClean="0"/>
              <a:t>creatinine: 105 mmol/l,</a:t>
            </a:r>
          </a:p>
          <a:p>
            <a:pPr marL="182563" indent="-182563">
              <a:lnSpc>
                <a:spcPct val="110000"/>
              </a:lnSpc>
            </a:pPr>
            <a:r>
              <a:rPr lang="en" altLang="en-US" sz="2000" dirty="0" smtClean="0"/>
              <a:t>glycemia: 5.8 mmol/l,</a:t>
            </a:r>
          </a:p>
          <a:p>
            <a:pPr marL="182563" indent="-182563">
              <a:lnSpc>
                <a:spcPct val="110000"/>
              </a:lnSpc>
            </a:pPr>
            <a:r>
              <a:rPr lang="en" altLang="en-US" sz="2000" dirty="0" smtClean="0"/>
              <a:t>bilirubin (total): 18 mmol/l,</a:t>
            </a:r>
          </a:p>
          <a:p>
            <a:pPr marL="182563" indent="-182563">
              <a:lnSpc>
                <a:spcPct val="110000"/>
              </a:lnSpc>
            </a:pPr>
            <a:r>
              <a:rPr lang="en" altLang="en-US" sz="2000" dirty="0" smtClean="0"/>
              <a:t>bilirubin (direct): 4 mmol/l,</a:t>
            </a:r>
          </a:p>
          <a:p>
            <a:pPr marL="182563" indent="-182563">
              <a:lnSpc>
                <a:spcPct val="110000"/>
              </a:lnSpc>
            </a:pPr>
            <a:r>
              <a:rPr lang="en" altLang="en-US" sz="2000" dirty="0" smtClean="0"/>
              <a:t>S-AST: 46 U/l,</a:t>
            </a:r>
          </a:p>
          <a:p>
            <a:pPr marL="182563" indent="-182563">
              <a:lnSpc>
                <a:spcPct val="110000"/>
              </a:lnSpc>
            </a:pPr>
            <a:r>
              <a:rPr lang="en" altLang="en-US" sz="2000" dirty="0" smtClean="0"/>
              <a:t>S-ALT: 48 U/l,</a:t>
            </a:r>
          </a:p>
          <a:p>
            <a:pPr marL="182563" indent="-182563">
              <a:lnSpc>
                <a:spcPct val="110000"/>
              </a:lnSpc>
            </a:pPr>
            <a:r>
              <a:rPr lang="en" altLang="en-US" sz="2000" dirty="0" smtClean="0"/>
              <a:t>urine sediment: 4-6 Le.</a:t>
            </a:r>
          </a:p>
          <a:p>
            <a:pPr marL="182563" indent="-182563">
              <a:lnSpc>
                <a:spcPct val="110000"/>
              </a:lnSpc>
            </a:pPr>
            <a:endParaRPr lang="sr-Cyrl-RS" altLang="en-US" sz="2000" dirty="0" smtClean="0"/>
          </a:p>
          <a:p>
            <a:pPr marL="182563" indent="-182563">
              <a:lnSpc>
                <a:spcPct val="110000"/>
              </a:lnSpc>
            </a:pPr>
            <a:r>
              <a:rPr lang="en" altLang="en-US" sz="2000" b="1" dirty="0" smtClean="0"/>
              <a:t>Microbiological analyses:</a:t>
            </a:r>
          </a:p>
          <a:p>
            <a:pPr marL="182563" indent="-182563">
              <a:lnSpc>
                <a:spcPct val="110000"/>
              </a:lnSpc>
            </a:pPr>
            <a:r>
              <a:rPr lang="en" altLang="en-US" sz="2000" dirty="0" smtClean="0"/>
              <a:t>throat swab: Ø</a:t>
            </a:r>
            <a:endParaRPr lang="en-US" altLang="en-US" sz="20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755650" y="2551797"/>
            <a:ext cx="7704138" cy="646331"/>
          </a:xfrm>
          <a:prstGeom prst="rect">
            <a:avLst/>
          </a:prstGeom>
          <a:noFill/>
          <a:ln w="9525">
            <a:noFill/>
            <a:miter lim="800000"/>
            <a:headEnd/>
            <a:tailEnd/>
          </a:ln>
        </p:spPr>
        <p:txBody>
          <a:bodyPr anchor="ctr">
            <a:spAutoFit/>
          </a:bodyPr>
          <a:lstStyle/>
          <a:p>
            <a:r>
              <a:rPr lang="en" altLang="en-US" sz="3600" b="1" dirty="0" smtClean="0">
                <a:latin typeface="+mj-lt"/>
              </a:rPr>
              <a:t>QUESTIONS, ANSWERS AND COMMENTS</a:t>
            </a:r>
            <a:endParaRPr lang="sr-Latn-CS" altLang="en-US" sz="3600" b="1" dirty="0">
              <a:latin typeface="+mj-lt"/>
            </a:endParaRP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Text Box 2"/>
          <p:cNvSpPr txBox="1">
            <a:spLocks noChangeArrowheads="1"/>
          </p:cNvSpPr>
          <p:nvPr/>
        </p:nvSpPr>
        <p:spPr bwMode="auto">
          <a:xfrm>
            <a:off x="381000" y="609601"/>
            <a:ext cx="8353425" cy="1692771"/>
          </a:xfrm>
          <a:prstGeom prst="rect">
            <a:avLst/>
          </a:prstGeom>
          <a:noFill/>
          <a:ln w="9525">
            <a:noFill/>
            <a:miter lim="800000"/>
            <a:headEnd/>
            <a:tailEnd/>
          </a:ln>
          <a:effectLst/>
        </p:spPr>
        <p:txBody>
          <a:bodyPr wrap="square">
            <a:spAutoFit/>
          </a:bodyPr>
          <a:lstStyle/>
          <a:p>
            <a:r>
              <a:rPr lang="en" altLang="en-US" sz="3200" b="1" dirty="0" smtClean="0"/>
              <a:t>Question no. 1</a:t>
            </a:r>
          </a:p>
          <a:p>
            <a:endParaRPr lang="sr-Cyrl-RS" altLang="en-US" sz="2400" dirty="0" smtClean="0"/>
          </a:p>
          <a:p>
            <a:endParaRPr lang="sr-Cyrl-RS" altLang="en-US" sz="2400" dirty="0" smtClean="0"/>
          </a:p>
          <a:p>
            <a:r>
              <a:rPr lang="en" altLang="en-US" sz="2400" dirty="0" smtClean="0"/>
              <a:t>The infection of which organ should be suspected in the first place?</a:t>
            </a:r>
            <a:endParaRPr lang="en-US" altLang="en-US" sz="2400" i="1"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 Box 2"/>
          <p:cNvSpPr txBox="1">
            <a:spLocks noChangeArrowheads="1"/>
          </p:cNvSpPr>
          <p:nvPr/>
        </p:nvSpPr>
        <p:spPr bwMode="auto">
          <a:xfrm>
            <a:off x="457200" y="609600"/>
            <a:ext cx="8366125" cy="1692771"/>
          </a:xfrm>
          <a:prstGeom prst="rect">
            <a:avLst/>
          </a:prstGeom>
          <a:noFill/>
          <a:ln w="9525">
            <a:noFill/>
            <a:miter lim="800000"/>
            <a:headEnd/>
            <a:tailEnd/>
          </a:ln>
          <a:effectLst/>
        </p:spPr>
        <p:txBody>
          <a:bodyPr wrap="square">
            <a:spAutoFit/>
          </a:bodyPr>
          <a:lstStyle/>
          <a:p>
            <a:r>
              <a:rPr lang="en" altLang="en-US" sz="3200" b="1" dirty="0" smtClean="0"/>
              <a:t>The answer:</a:t>
            </a:r>
          </a:p>
          <a:p>
            <a:endParaRPr lang="sr-Cyrl-RS" altLang="en-US" sz="2400" dirty="0" smtClean="0"/>
          </a:p>
          <a:p>
            <a:endParaRPr lang="sr-Cyrl-RS" altLang="en-US" sz="2400" dirty="0" smtClean="0"/>
          </a:p>
          <a:p>
            <a:r>
              <a:rPr lang="en" altLang="en-US" sz="2400" dirty="0" smtClean="0"/>
              <a:t>To CNS infection (neuroinfection).</a:t>
            </a:r>
            <a:endParaRPr lang="en-US" altLang="en-US" sz="2400" i="1" dirty="0"/>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Text Box 2"/>
          <p:cNvSpPr txBox="1">
            <a:spLocks noChangeArrowheads="1"/>
          </p:cNvSpPr>
          <p:nvPr/>
        </p:nvSpPr>
        <p:spPr bwMode="auto">
          <a:xfrm>
            <a:off x="533400" y="685801"/>
            <a:ext cx="8137525" cy="2062103"/>
          </a:xfrm>
          <a:prstGeom prst="rect">
            <a:avLst/>
          </a:prstGeom>
          <a:noFill/>
          <a:ln w="9525">
            <a:noFill/>
            <a:miter lim="800000"/>
            <a:headEnd/>
            <a:tailEnd/>
          </a:ln>
          <a:effectLst/>
        </p:spPr>
        <p:txBody>
          <a:bodyPr wrap="square">
            <a:spAutoFit/>
          </a:bodyPr>
          <a:lstStyle/>
          <a:p>
            <a:r>
              <a:rPr lang="en" altLang="en-US" sz="3200" b="1" dirty="0" smtClean="0"/>
              <a:t>Question no. 2</a:t>
            </a:r>
          </a:p>
          <a:p>
            <a:endParaRPr lang="sr-Cyrl-RS" altLang="en-US" sz="2400" dirty="0" smtClean="0"/>
          </a:p>
          <a:p>
            <a:endParaRPr lang="sr-Cyrl-RS" altLang="en-US" sz="2400" dirty="0" smtClean="0"/>
          </a:p>
          <a:p>
            <a:r>
              <a:rPr lang="en" altLang="en-US" sz="2400" dirty="0" smtClean="0"/>
              <a:t>Which diagnostic procedure should be performed on the patient immediately?</a:t>
            </a:r>
            <a:endParaRPr lang="en-US" altLang="en-US" sz="2400" i="1"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Text Box 2"/>
          <p:cNvSpPr txBox="1">
            <a:spLocks noChangeArrowheads="1"/>
          </p:cNvSpPr>
          <p:nvPr/>
        </p:nvSpPr>
        <p:spPr bwMode="auto">
          <a:xfrm>
            <a:off x="533400" y="838201"/>
            <a:ext cx="8183563" cy="1692771"/>
          </a:xfrm>
          <a:prstGeom prst="rect">
            <a:avLst/>
          </a:prstGeom>
          <a:noFill/>
          <a:ln w="9525">
            <a:noFill/>
            <a:miter lim="800000"/>
            <a:headEnd/>
            <a:tailEnd/>
          </a:ln>
          <a:effectLst/>
        </p:spPr>
        <p:txBody>
          <a:bodyPr wrap="square">
            <a:spAutoFit/>
          </a:bodyPr>
          <a:lstStyle/>
          <a:p>
            <a:r>
              <a:rPr lang="en" altLang="en-US" sz="3200" b="1" dirty="0" smtClean="0"/>
              <a:t>The answer:</a:t>
            </a:r>
          </a:p>
          <a:p>
            <a:endParaRPr lang="sr-Cyrl-RS" altLang="en-US" sz="2400" dirty="0" smtClean="0"/>
          </a:p>
          <a:p>
            <a:endParaRPr lang="sr-Cyrl-RS" altLang="en-US" sz="2400" dirty="0" smtClean="0"/>
          </a:p>
          <a:p>
            <a:r>
              <a:rPr lang="en" altLang="en-US" sz="2400" dirty="0" smtClean="0"/>
              <a:t>Lumbar puncture (after fundus examination).</a:t>
            </a:r>
            <a:endParaRPr lang="en-US" altLang="en-US" sz="2400" i="1"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Text Box 2"/>
          <p:cNvSpPr txBox="1">
            <a:spLocks noChangeArrowheads="1"/>
          </p:cNvSpPr>
          <p:nvPr/>
        </p:nvSpPr>
        <p:spPr bwMode="auto">
          <a:xfrm>
            <a:off x="533400" y="762001"/>
            <a:ext cx="7986713" cy="2973122"/>
          </a:xfrm>
          <a:prstGeom prst="rect">
            <a:avLst/>
          </a:prstGeom>
          <a:noFill/>
          <a:ln w="9525">
            <a:noFill/>
            <a:miter lim="800000"/>
            <a:headEnd/>
            <a:tailEnd/>
          </a:ln>
          <a:effectLst/>
        </p:spPr>
        <p:txBody>
          <a:bodyPr wrap="square">
            <a:spAutoFit/>
          </a:bodyPr>
          <a:lstStyle/>
          <a:p>
            <a:pPr marL="182563" indent="-182563">
              <a:lnSpc>
                <a:spcPct val="130000"/>
              </a:lnSpc>
            </a:pPr>
            <a:r>
              <a:rPr lang="en" altLang="en-US" sz="2400" b="1" dirty="0" smtClean="0"/>
              <a:t>Patient (result obtained)</a:t>
            </a:r>
          </a:p>
          <a:p>
            <a:pPr marL="182563" indent="-182563">
              <a:lnSpc>
                <a:spcPct val="130000"/>
              </a:lnSpc>
            </a:pPr>
            <a:endParaRPr lang="sr-Cyrl-RS" altLang="en-US" sz="2400" dirty="0" smtClean="0"/>
          </a:p>
          <a:p>
            <a:pPr marL="182563" indent="-182563">
              <a:lnSpc>
                <a:spcPct val="130000"/>
              </a:lnSpc>
            </a:pPr>
            <a:r>
              <a:rPr lang="en" altLang="en-US" sz="2400" dirty="0" smtClean="0"/>
              <a:t>clear cerebrospinal fluid</a:t>
            </a:r>
          </a:p>
          <a:p>
            <a:pPr marL="182563" indent="-182563">
              <a:lnSpc>
                <a:spcPct val="130000"/>
              </a:lnSpc>
            </a:pPr>
            <a:r>
              <a:rPr lang="en" altLang="en-US" sz="2400" dirty="0" smtClean="0"/>
              <a:t>number of cellular elements: 15 lymphocytes,</a:t>
            </a:r>
          </a:p>
          <a:p>
            <a:pPr marL="182563" indent="-182563">
              <a:lnSpc>
                <a:spcPct val="130000"/>
              </a:lnSpc>
            </a:pPr>
            <a:r>
              <a:rPr lang="en" altLang="en-US" sz="2400" dirty="0" smtClean="0"/>
              <a:t>proteinorachia: 0.9 g/l,</a:t>
            </a:r>
          </a:p>
          <a:p>
            <a:pPr marL="182563" indent="-182563">
              <a:lnSpc>
                <a:spcPct val="130000"/>
              </a:lnSpc>
            </a:pPr>
            <a:r>
              <a:rPr lang="en" altLang="en-US" sz="2400" dirty="0" smtClean="0"/>
              <a:t>Glycorachia: 2.1 mmol/l.</a:t>
            </a:r>
            <a:endParaRPr lang="en-US" altLang="en-US" sz="2400" dirty="0"/>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Text Box 2"/>
          <p:cNvSpPr txBox="1">
            <a:spLocks noChangeArrowheads="1"/>
          </p:cNvSpPr>
          <p:nvPr/>
        </p:nvSpPr>
        <p:spPr bwMode="auto">
          <a:xfrm>
            <a:off x="685800" y="1066800"/>
            <a:ext cx="7788275" cy="2062103"/>
          </a:xfrm>
          <a:prstGeom prst="rect">
            <a:avLst/>
          </a:prstGeom>
          <a:noFill/>
          <a:ln w="9525">
            <a:noFill/>
            <a:miter lim="800000"/>
            <a:headEnd/>
            <a:tailEnd/>
          </a:ln>
          <a:effectLst/>
        </p:spPr>
        <p:txBody>
          <a:bodyPr wrap="square">
            <a:spAutoFit/>
          </a:bodyPr>
          <a:lstStyle/>
          <a:p>
            <a:r>
              <a:rPr lang="en" altLang="en-US" sz="3200" b="1" dirty="0" smtClean="0"/>
              <a:t>Question no. 3</a:t>
            </a:r>
          </a:p>
          <a:p>
            <a:endParaRPr lang="sr-Cyrl-RS" altLang="en-US" sz="2400" dirty="0" smtClean="0"/>
          </a:p>
          <a:p>
            <a:endParaRPr lang="sr-Cyrl-RS" altLang="en-US" sz="2400" dirty="0" smtClean="0"/>
          </a:p>
          <a:p>
            <a:r>
              <a:rPr lang="en" altLang="en-US" sz="2400" dirty="0" smtClean="0"/>
              <a:t>What additional diagnostic procedure is available to us?</a:t>
            </a:r>
            <a:endParaRPr lang="en-US" altLang="en-US" sz="2400" i="1"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Text Box 2"/>
          <p:cNvSpPr txBox="1">
            <a:spLocks noChangeArrowheads="1"/>
          </p:cNvSpPr>
          <p:nvPr/>
        </p:nvSpPr>
        <p:spPr bwMode="auto">
          <a:xfrm>
            <a:off x="533400" y="838200"/>
            <a:ext cx="8291513" cy="2062103"/>
          </a:xfrm>
          <a:prstGeom prst="rect">
            <a:avLst/>
          </a:prstGeom>
          <a:noFill/>
          <a:ln w="9525">
            <a:noFill/>
            <a:miter lim="800000"/>
            <a:headEnd/>
            <a:tailEnd/>
          </a:ln>
          <a:effectLst/>
        </p:spPr>
        <p:txBody>
          <a:bodyPr wrap="square">
            <a:spAutoFit/>
          </a:bodyPr>
          <a:lstStyle/>
          <a:p>
            <a:r>
              <a:rPr lang="en" altLang="en-US" sz="3200" b="1" dirty="0" smtClean="0"/>
              <a:t>The answer:</a:t>
            </a:r>
          </a:p>
          <a:p>
            <a:endParaRPr lang="sr-Cyrl-RS" altLang="en-US" sz="2400" dirty="0" smtClean="0"/>
          </a:p>
          <a:p>
            <a:endParaRPr lang="sr-Cyrl-RS" altLang="en-US" sz="2400" dirty="0" smtClean="0"/>
          </a:p>
          <a:p>
            <a:r>
              <a:rPr lang="en" altLang="en-US" sz="2400" dirty="0" smtClean="0"/>
              <a:t>Computed tomography and magnetic resonance of the endocranium.</a:t>
            </a:r>
            <a:endParaRPr lang="en-US" altLang="en-US" sz="2400" i="1"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Text Box 2"/>
          <p:cNvSpPr txBox="1">
            <a:spLocks noChangeArrowheads="1"/>
          </p:cNvSpPr>
          <p:nvPr/>
        </p:nvSpPr>
        <p:spPr bwMode="auto">
          <a:xfrm>
            <a:off x="976313" y="309563"/>
            <a:ext cx="7650162" cy="1292662"/>
          </a:xfrm>
          <a:prstGeom prst="rect">
            <a:avLst/>
          </a:prstGeom>
          <a:noFill/>
          <a:ln w="9525">
            <a:noFill/>
            <a:miter lim="800000"/>
            <a:headEnd/>
            <a:tailEnd/>
          </a:ln>
          <a:effectLst/>
        </p:spPr>
        <p:txBody>
          <a:bodyPr>
            <a:spAutoFit/>
          </a:bodyPr>
          <a:lstStyle/>
          <a:p>
            <a:r>
              <a:rPr lang="en" altLang="en-US" sz="2000" b="1" dirty="0" smtClean="0"/>
              <a:t>Patient (result obtained):</a:t>
            </a:r>
          </a:p>
          <a:p>
            <a:endParaRPr lang="sr-Cyrl-RS" altLang="en-US" sz="2000" b="1" dirty="0" smtClean="0"/>
          </a:p>
          <a:p>
            <a:r>
              <a:rPr lang="en" altLang="en-US" sz="2000" dirty="0" smtClean="0"/>
              <a:t>CT findings: multiple hypodense zones</a:t>
            </a:r>
          </a:p>
          <a:p>
            <a:r>
              <a:rPr lang="en" altLang="en-US" dirty="0" smtClean="0"/>
              <a:t>.</a:t>
            </a:r>
            <a:endParaRPr lang="en-US" altLang="en-US" dirty="0"/>
          </a:p>
        </p:txBody>
      </p:sp>
      <p:pic>
        <p:nvPicPr>
          <p:cNvPr id="44037" name="Picture 3"/>
          <p:cNvPicPr>
            <a:picLocks noChangeAspect="1" noChangeArrowheads="1"/>
          </p:cNvPicPr>
          <p:nvPr/>
        </p:nvPicPr>
        <p:blipFill>
          <a:blip r:embed="rId3" cstate="print"/>
          <a:srcRect/>
          <a:stretch>
            <a:fillRect/>
          </a:stretch>
        </p:blipFill>
        <p:spPr bwMode="auto">
          <a:xfrm>
            <a:off x="971550" y="1989138"/>
            <a:ext cx="2767013" cy="4294187"/>
          </a:xfrm>
          <a:prstGeom prst="rect">
            <a:avLst/>
          </a:prstGeom>
          <a:noFill/>
          <a:ln w="9525">
            <a:noFill/>
            <a:miter lim="800000"/>
            <a:headEnd/>
            <a:tailEnd/>
          </a:ln>
        </p:spPr>
      </p:pic>
      <p:pic>
        <p:nvPicPr>
          <p:cNvPr id="44038" name="Picture 4"/>
          <p:cNvPicPr>
            <a:picLocks noChangeAspect="1" noChangeArrowheads="1"/>
          </p:cNvPicPr>
          <p:nvPr/>
        </p:nvPicPr>
        <p:blipFill>
          <a:blip r:embed="rId4" cstate="print"/>
          <a:srcRect/>
          <a:stretch>
            <a:fillRect/>
          </a:stretch>
        </p:blipFill>
        <p:spPr bwMode="auto">
          <a:xfrm>
            <a:off x="4067175" y="2420938"/>
            <a:ext cx="4572000" cy="38227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7890" name="Rectangle 2"/>
          <p:cNvSpPr>
            <a:spLocks noGrp="1" noChangeArrowheads="1"/>
          </p:cNvSpPr>
          <p:nvPr>
            <p:ph type="body" idx="1"/>
          </p:nvPr>
        </p:nvSpPr>
        <p:spPr>
          <a:xfrm>
            <a:off x="468313" y="333375"/>
            <a:ext cx="8229600" cy="6191250"/>
          </a:xfrm>
        </p:spPr>
        <p:txBody>
          <a:bodyPr/>
          <a:lstStyle/>
          <a:p>
            <a:pPr>
              <a:buNone/>
              <a:defRPr/>
            </a:pPr>
            <a:r>
              <a:rPr lang="en" sz="2000" b="1" dirty="0"/>
              <a:t>Chest:</a:t>
            </a:r>
          </a:p>
          <a:p>
            <a:pPr marL="0" indent="0">
              <a:buNone/>
              <a:defRPr/>
            </a:pPr>
            <a:r>
              <a:rPr lang="en" sz="2000" dirty="0"/>
              <a:t>Cylindrical, symmetrical respiratory movement, normal lung breathing sound</a:t>
            </a:r>
          </a:p>
          <a:p>
            <a:pPr marL="0" indent="0">
              <a:buNone/>
              <a:defRPr/>
            </a:pPr>
            <a:r>
              <a:rPr lang="en" sz="2000" dirty="0"/>
              <a:t>Heart action rhythmic, tones clear, TA: </a:t>
            </a:r>
            <a:r>
              <a:rPr lang="en" sz="2000" dirty="0" smtClean="0"/>
              <a:t>120/80mmH </a:t>
            </a:r>
            <a:r>
              <a:rPr lang="en" sz="2400" dirty="0" smtClean="0"/>
              <a:t>g</a:t>
            </a:r>
            <a:endParaRPr lang="sr-Cyrl-RS" sz="2400" dirty="0"/>
          </a:p>
          <a:p>
            <a:pPr>
              <a:buNone/>
              <a:defRPr/>
            </a:pPr>
            <a:endParaRPr lang="sr-Cyrl-RS" sz="2400" dirty="0" smtClean="0"/>
          </a:p>
          <a:p>
            <a:pPr>
              <a:buNone/>
              <a:defRPr/>
            </a:pPr>
            <a:r>
              <a:rPr lang="en" sz="2000" b="1" dirty="0" smtClean="0"/>
              <a:t>Belly </a:t>
            </a:r>
            <a:r>
              <a:rPr lang="en" sz="2000" b="1" dirty="0"/>
              <a:t>:</a:t>
            </a:r>
          </a:p>
          <a:p>
            <a:pPr marL="0" indent="0">
              <a:buNone/>
              <a:defRPr/>
            </a:pPr>
            <a:r>
              <a:rPr lang="en" sz="2000" dirty="0"/>
              <a:t>In the plane of the chest, it follows respiratory movements, soft, easily painfully sensitive to deep palpation in the right hypochondrium, without signs of peritoneal irritation. The liver is palpable for 2 cm, easily sensitive, elastic consistency, smooth surface, rounded edges. The spleen is not palpable. Renal lobes insensitive to rough percussion.</a:t>
            </a:r>
            <a:endParaRPr lang="en-US" sz="2000" dirty="0"/>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Text Box 2"/>
          <p:cNvSpPr txBox="1">
            <a:spLocks noChangeArrowheads="1"/>
          </p:cNvSpPr>
          <p:nvPr/>
        </p:nvSpPr>
        <p:spPr bwMode="auto">
          <a:xfrm>
            <a:off x="533401" y="838200"/>
            <a:ext cx="8275638" cy="1692771"/>
          </a:xfrm>
          <a:prstGeom prst="rect">
            <a:avLst/>
          </a:prstGeom>
          <a:noFill/>
          <a:ln w="9525">
            <a:noFill/>
            <a:miter lim="800000"/>
            <a:headEnd/>
            <a:tailEnd/>
          </a:ln>
          <a:effectLst/>
        </p:spPr>
        <p:txBody>
          <a:bodyPr wrap="square">
            <a:spAutoFit/>
          </a:bodyPr>
          <a:lstStyle/>
          <a:p>
            <a:r>
              <a:rPr lang="en" altLang="en-US" sz="3200" b="1" dirty="0" smtClean="0"/>
              <a:t>Question no. 4</a:t>
            </a:r>
          </a:p>
          <a:p>
            <a:endParaRPr lang="sr-Cyrl-RS" altLang="en-US" sz="2400" dirty="0" smtClean="0"/>
          </a:p>
          <a:p>
            <a:endParaRPr lang="sr-Cyrl-RS" altLang="en-US" sz="2400" dirty="0" smtClean="0"/>
          </a:p>
          <a:p>
            <a:r>
              <a:rPr lang="en" altLang="en-US" sz="2400" dirty="0" smtClean="0"/>
              <a:t>What is differential-diagnostic?</a:t>
            </a:r>
            <a:endParaRPr lang="en-US" altLang="en-US" sz="2400" i="1"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Text Box 2"/>
          <p:cNvSpPr txBox="1">
            <a:spLocks noChangeArrowheads="1"/>
          </p:cNvSpPr>
          <p:nvPr/>
        </p:nvSpPr>
        <p:spPr bwMode="auto">
          <a:xfrm>
            <a:off x="685801" y="838200"/>
            <a:ext cx="8077200" cy="4228850"/>
          </a:xfrm>
          <a:prstGeom prst="rect">
            <a:avLst/>
          </a:prstGeom>
          <a:noFill/>
          <a:ln w="9525">
            <a:noFill/>
            <a:miter lim="800000"/>
            <a:headEnd/>
            <a:tailEnd/>
          </a:ln>
          <a:effectLst/>
        </p:spPr>
        <p:txBody>
          <a:bodyPr wrap="square">
            <a:spAutoFit/>
          </a:bodyPr>
          <a:lstStyle/>
          <a:p>
            <a:pPr marL="182563" indent="-182563">
              <a:lnSpc>
                <a:spcPct val="120000"/>
              </a:lnSpc>
            </a:pPr>
            <a:r>
              <a:rPr lang="en" altLang="en-US" sz="3200" b="1" dirty="0" smtClean="0"/>
              <a:t>The answer:</a:t>
            </a:r>
          </a:p>
          <a:p>
            <a:pPr marL="182563" indent="-182563">
              <a:lnSpc>
                <a:spcPct val="120000"/>
              </a:lnSpc>
            </a:pPr>
            <a:endParaRPr lang="sr-Cyrl-RS" altLang="en-US" sz="2400" dirty="0" smtClean="0"/>
          </a:p>
          <a:p>
            <a:pPr marL="182563" indent="-182563">
              <a:lnSpc>
                <a:spcPct val="120000"/>
              </a:lnSpc>
            </a:pPr>
            <a:r>
              <a:rPr lang="en" altLang="en-US" sz="2400" dirty="0" smtClean="0"/>
              <a:t>bacterial abscess,</a:t>
            </a:r>
          </a:p>
          <a:p>
            <a:pPr marL="182563" indent="-182563">
              <a:lnSpc>
                <a:spcPct val="120000"/>
              </a:lnSpc>
            </a:pPr>
            <a:r>
              <a:rPr lang="en" altLang="en-US" sz="2400" dirty="0" smtClean="0"/>
              <a:t>amoebic abscess,</a:t>
            </a:r>
          </a:p>
          <a:p>
            <a:pPr marL="182563" indent="-182563">
              <a:lnSpc>
                <a:spcPct val="120000"/>
              </a:lnSpc>
            </a:pPr>
            <a:r>
              <a:rPr lang="en" altLang="en-US" sz="2400" dirty="0" smtClean="0"/>
              <a:t>tumor,</a:t>
            </a:r>
          </a:p>
          <a:p>
            <a:pPr marL="182563" indent="-182563">
              <a:lnSpc>
                <a:spcPct val="120000"/>
              </a:lnSpc>
            </a:pPr>
            <a:r>
              <a:rPr lang="en" altLang="en-US" sz="2400" dirty="0" smtClean="0"/>
              <a:t>tuberculosis,</a:t>
            </a:r>
          </a:p>
          <a:p>
            <a:pPr marL="182563" indent="-182563">
              <a:lnSpc>
                <a:spcPct val="120000"/>
              </a:lnSpc>
            </a:pPr>
            <a:r>
              <a:rPr lang="en" altLang="en-US" sz="2400" dirty="0" smtClean="0"/>
              <a:t>echinococcal cyst,</a:t>
            </a:r>
          </a:p>
          <a:p>
            <a:pPr marL="182563" indent="-182563">
              <a:lnSpc>
                <a:spcPct val="120000"/>
              </a:lnSpc>
            </a:pPr>
            <a:r>
              <a:rPr lang="en" altLang="en-US" sz="2400" dirty="0" smtClean="0"/>
              <a:t>toxoplasmosis,</a:t>
            </a:r>
          </a:p>
          <a:p>
            <a:pPr marL="182563" indent="-182563">
              <a:lnSpc>
                <a:spcPct val="120000"/>
              </a:lnSpc>
            </a:pPr>
            <a:r>
              <a:rPr lang="en" altLang="en-US" sz="2400" dirty="0" smtClean="0"/>
              <a:t>cysticercosis.</a:t>
            </a:r>
            <a:endParaRPr lang="en-US" altLang="en-US" sz="2400" i="1"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Text Box 2"/>
          <p:cNvSpPr txBox="1">
            <a:spLocks noChangeArrowheads="1"/>
          </p:cNvSpPr>
          <p:nvPr/>
        </p:nvSpPr>
        <p:spPr bwMode="auto">
          <a:xfrm>
            <a:off x="1066800" y="854075"/>
            <a:ext cx="7666038" cy="4461221"/>
          </a:xfrm>
          <a:prstGeom prst="rect">
            <a:avLst/>
          </a:prstGeom>
          <a:noFill/>
          <a:ln w="9525">
            <a:noFill/>
            <a:miter lim="800000"/>
            <a:headEnd/>
            <a:tailEnd/>
          </a:ln>
          <a:effectLst/>
        </p:spPr>
        <p:txBody>
          <a:bodyPr>
            <a:spAutoFit/>
          </a:bodyPr>
          <a:lstStyle/>
          <a:p>
            <a:pPr>
              <a:lnSpc>
                <a:spcPct val="130000"/>
              </a:lnSpc>
            </a:pPr>
            <a:r>
              <a:rPr lang="en" altLang="en-US" sz="2000" dirty="0" smtClean="0"/>
              <a:t>In the meantime, the attending physician took into account the following elements in the patient:</a:t>
            </a:r>
          </a:p>
          <a:p>
            <a:pPr>
              <a:lnSpc>
                <a:spcPct val="130000"/>
              </a:lnSpc>
            </a:pPr>
            <a:endParaRPr lang="sr-Cyrl-RS" altLang="en-US" sz="2000" dirty="0" smtClean="0"/>
          </a:p>
          <a:p>
            <a:pPr>
              <a:lnSpc>
                <a:spcPct val="130000"/>
              </a:lnSpc>
            </a:pPr>
            <a:r>
              <a:rPr lang="en" altLang="en-US" sz="2000" dirty="0" smtClean="0"/>
              <a:t>...treated for chronic diarrheal syndrome (during the rectoscopy examination, he remembered that he saw the number 13 tattooed on his right buttock, and the rose on his left)...</a:t>
            </a:r>
          </a:p>
          <a:p>
            <a:pPr>
              <a:lnSpc>
                <a:spcPct val="130000"/>
              </a:lnSpc>
            </a:pPr>
            <a:endParaRPr lang="sr-Cyrl-RS" altLang="en-US" sz="2000" dirty="0" smtClean="0"/>
          </a:p>
          <a:p>
            <a:pPr>
              <a:lnSpc>
                <a:spcPct val="130000"/>
              </a:lnSpc>
            </a:pPr>
            <a:r>
              <a:rPr lang="en" altLang="en-US" sz="2000" dirty="0" smtClean="0"/>
              <a:t>...she was treated by a dermatologist on several occasions for skin changes and seborrheic dermatitis...</a:t>
            </a:r>
          </a:p>
          <a:p>
            <a:pPr>
              <a:lnSpc>
                <a:spcPct val="130000"/>
              </a:lnSpc>
            </a:pPr>
            <a:endParaRPr lang="sr-Cyrl-RS" altLang="en-US" sz="2000" dirty="0" smtClean="0"/>
          </a:p>
          <a:p>
            <a:pPr>
              <a:lnSpc>
                <a:spcPct val="130000"/>
              </a:lnSpc>
            </a:pPr>
            <a:r>
              <a:rPr lang="en" altLang="en-US" sz="2000" dirty="0" smtClean="0"/>
              <a:t>...he now has a focal brain infection...</a:t>
            </a:r>
            <a:endParaRPr lang="en-US" altLang="en-US" sz="20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Text Box 2"/>
          <p:cNvSpPr txBox="1">
            <a:spLocks noChangeArrowheads="1"/>
          </p:cNvSpPr>
          <p:nvPr/>
        </p:nvSpPr>
        <p:spPr bwMode="auto">
          <a:xfrm>
            <a:off x="1158875" y="2133600"/>
            <a:ext cx="7696200" cy="369332"/>
          </a:xfrm>
          <a:prstGeom prst="rect">
            <a:avLst/>
          </a:prstGeom>
          <a:noFill/>
          <a:ln w="9525">
            <a:noFill/>
            <a:miter lim="800000"/>
            <a:headEnd/>
            <a:tailEnd/>
          </a:ln>
          <a:effectLst/>
        </p:spPr>
        <p:txBody>
          <a:bodyPr>
            <a:spAutoFit/>
          </a:bodyPr>
          <a:lstStyle/>
          <a:p>
            <a:pPr>
              <a:spcBef>
                <a:spcPct val="50000"/>
              </a:spcBef>
            </a:pPr>
            <a:r>
              <a:rPr lang="en" altLang="en-US" b="1" dirty="0" smtClean="0"/>
              <a:t>Based on that, he made the decision to take her anti- HIV .....</a:t>
            </a:r>
            <a:endParaRPr lang="en-US" altLang="en-US" b="1" dirty="0"/>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Text Box 2"/>
          <p:cNvSpPr txBox="1">
            <a:spLocks noChangeArrowheads="1"/>
          </p:cNvSpPr>
          <p:nvPr/>
        </p:nvSpPr>
        <p:spPr bwMode="auto">
          <a:xfrm>
            <a:off x="1355725" y="2498725"/>
            <a:ext cx="5321300" cy="369332"/>
          </a:xfrm>
          <a:prstGeom prst="rect">
            <a:avLst/>
          </a:prstGeom>
          <a:noFill/>
          <a:ln w="9525">
            <a:noFill/>
            <a:miter lim="800000"/>
            <a:headEnd/>
            <a:tailEnd/>
          </a:ln>
          <a:effectLst/>
        </p:spPr>
        <p:txBody>
          <a:bodyPr>
            <a:spAutoFit/>
          </a:bodyPr>
          <a:lstStyle/>
          <a:p>
            <a:pPr>
              <a:spcBef>
                <a:spcPct val="50000"/>
              </a:spcBef>
            </a:pPr>
            <a:r>
              <a:rPr lang="en" altLang="en-US" b="1" dirty="0" smtClean="0"/>
              <a:t>.... and received a positive result (anti HIV +) !!!</a:t>
            </a:r>
            <a:endParaRPr lang="en-US" altLang="en-US" b="1"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0" name="Text Box 2"/>
          <p:cNvSpPr txBox="1">
            <a:spLocks noChangeArrowheads="1"/>
          </p:cNvSpPr>
          <p:nvPr/>
        </p:nvSpPr>
        <p:spPr bwMode="auto">
          <a:xfrm>
            <a:off x="685800" y="838201"/>
            <a:ext cx="7954963" cy="1692771"/>
          </a:xfrm>
          <a:prstGeom prst="rect">
            <a:avLst/>
          </a:prstGeom>
          <a:noFill/>
          <a:ln w="9525">
            <a:noFill/>
            <a:miter lim="800000"/>
            <a:headEnd/>
            <a:tailEnd/>
          </a:ln>
          <a:effectLst/>
        </p:spPr>
        <p:txBody>
          <a:bodyPr wrap="square">
            <a:spAutoFit/>
          </a:bodyPr>
          <a:lstStyle/>
          <a:p>
            <a:r>
              <a:rPr lang="en" altLang="en-US" sz="3200" b="1" dirty="0" smtClean="0"/>
              <a:t>Question no. 5</a:t>
            </a:r>
            <a:endParaRPr lang="sr-Cyrl-RS" altLang="en-US" sz="3200" b="1" dirty="0" smtClean="0"/>
          </a:p>
          <a:p>
            <a:endParaRPr lang="sr-Cyrl-RS" altLang="en-US" sz="2400" dirty="0" smtClean="0"/>
          </a:p>
          <a:p>
            <a:endParaRPr lang="sr-Cyrl-RS" altLang="en-US" sz="2400" dirty="0" smtClean="0"/>
          </a:p>
          <a:p>
            <a:r>
              <a:rPr lang="en" altLang="en-US" sz="2400" dirty="0" smtClean="0"/>
              <a:t>What is the disease in question in patient N.N?</a:t>
            </a:r>
            <a:endParaRPr lang="en-US" altLang="en-US" sz="2400" i="1"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3400" y="914400"/>
            <a:ext cx="6705600" cy="1692771"/>
          </a:xfrm>
          <a:prstGeom prst="rect">
            <a:avLst/>
          </a:prstGeom>
        </p:spPr>
        <p:txBody>
          <a:bodyPr wrap="square">
            <a:spAutoFit/>
          </a:bodyPr>
          <a:lstStyle/>
          <a:p>
            <a:r>
              <a:rPr lang="en" sz="3200" b="1" dirty="0" smtClean="0"/>
              <a:t>The answer:</a:t>
            </a:r>
            <a:endParaRPr lang="en-US" sz="3200" b="1" dirty="0" smtClean="0"/>
          </a:p>
          <a:p>
            <a:endParaRPr lang="sr-Cyrl-RS" sz="2400" dirty="0" smtClean="0"/>
          </a:p>
          <a:p>
            <a:endParaRPr lang="en-US" sz="2400" dirty="0"/>
          </a:p>
          <a:p>
            <a:r>
              <a:rPr lang="en" sz="2400" dirty="0" smtClean="0"/>
              <a:t>Acquired immunodeficiency syndrome (AIDS).</a:t>
            </a:r>
            <a:endParaRPr lang="en-US" sz="2400" dirty="0"/>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6" name="Text Box 2"/>
          <p:cNvSpPr txBox="1">
            <a:spLocks noChangeArrowheads="1"/>
          </p:cNvSpPr>
          <p:nvPr/>
        </p:nvSpPr>
        <p:spPr bwMode="auto">
          <a:xfrm>
            <a:off x="609600" y="914400"/>
            <a:ext cx="8291513" cy="2062103"/>
          </a:xfrm>
          <a:prstGeom prst="rect">
            <a:avLst/>
          </a:prstGeom>
          <a:noFill/>
          <a:ln w="9525">
            <a:noFill/>
            <a:miter lim="800000"/>
            <a:headEnd/>
            <a:tailEnd/>
          </a:ln>
          <a:effectLst/>
        </p:spPr>
        <p:txBody>
          <a:bodyPr wrap="square">
            <a:spAutoFit/>
          </a:bodyPr>
          <a:lstStyle/>
          <a:p>
            <a:r>
              <a:rPr lang="en" altLang="en-US" sz="3200" b="1" dirty="0" smtClean="0"/>
              <a:t>Question no. 6</a:t>
            </a:r>
          </a:p>
          <a:p>
            <a:endParaRPr lang="sr-Cyrl-RS" altLang="en-US" sz="2400" dirty="0" smtClean="0"/>
          </a:p>
          <a:p>
            <a:endParaRPr lang="sr-Cyrl-RS" altLang="en-US" sz="2400" dirty="0" smtClean="0"/>
          </a:p>
          <a:p>
            <a:r>
              <a:rPr lang="en" altLang="en-US" sz="2400" dirty="0" smtClean="0"/>
              <a:t>Based on the CT findings, which opportunistic CNS infection should be suspected first?</a:t>
            </a:r>
            <a:endParaRPr lang="en-US" altLang="en-US" sz="2400" i="1"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Text Box 2"/>
          <p:cNvSpPr txBox="1">
            <a:spLocks noChangeArrowheads="1"/>
          </p:cNvSpPr>
          <p:nvPr/>
        </p:nvSpPr>
        <p:spPr bwMode="auto">
          <a:xfrm>
            <a:off x="685800" y="990601"/>
            <a:ext cx="7864475" cy="1692771"/>
          </a:xfrm>
          <a:prstGeom prst="rect">
            <a:avLst/>
          </a:prstGeom>
          <a:noFill/>
          <a:ln w="9525">
            <a:noFill/>
            <a:miter lim="800000"/>
            <a:headEnd/>
            <a:tailEnd/>
          </a:ln>
          <a:effectLst/>
        </p:spPr>
        <p:txBody>
          <a:bodyPr wrap="square">
            <a:spAutoFit/>
          </a:bodyPr>
          <a:lstStyle/>
          <a:p>
            <a:r>
              <a:rPr lang="en" altLang="en-US" sz="3200" b="1" dirty="0" smtClean="0"/>
              <a:t>The answer:</a:t>
            </a:r>
          </a:p>
          <a:p>
            <a:endParaRPr lang="sr-Cyrl-RS" altLang="en-US" sz="2400" dirty="0" smtClean="0"/>
          </a:p>
          <a:p>
            <a:endParaRPr lang="sr-Cyrl-RS" altLang="en-US" sz="2400" dirty="0" smtClean="0"/>
          </a:p>
          <a:p>
            <a:r>
              <a:rPr lang="en" altLang="en-US" sz="2400" dirty="0" smtClean="0"/>
              <a:t>Toxoplasmosis of the brain.</a:t>
            </a:r>
            <a:endParaRPr lang="en-US" altLang="en-US" sz="2400" i="1"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2" name="Text Box 2"/>
          <p:cNvSpPr txBox="1">
            <a:spLocks noChangeArrowheads="1"/>
          </p:cNvSpPr>
          <p:nvPr/>
        </p:nvSpPr>
        <p:spPr bwMode="auto">
          <a:xfrm>
            <a:off x="609600" y="914400"/>
            <a:ext cx="8259763" cy="2062103"/>
          </a:xfrm>
          <a:prstGeom prst="rect">
            <a:avLst/>
          </a:prstGeom>
          <a:noFill/>
          <a:ln w="9525">
            <a:noFill/>
            <a:miter lim="800000"/>
            <a:headEnd/>
            <a:tailEnd/>
          </a:ln>
          <a:effectLst/>
        </p:spPr>
        <p:txBody>
          <a:bodyPr wrap="square">
            <a:spAutoFit/>
          </a:bodyPr>
          <a:lstStyle/>
          <a:p>
            <a:r>
              <a:rPr lang="en" altLang="en-US" sz="3200" b="1" dirty="0" smtClean="0"/>
              <a:t>Question no. 7</a:t>
            </a:r>
            <a:endParaRPr lang="sr-Cyrl-RS" altLang="en-US" sz="2400" dirty="0" smtClean="0"/>
          </a:p>
          <a:p>
            <a:endParaRPr lang="sr-Cyrl-RS" altLang="en-US" sz="2400" dirty="0" smtClean="0"/>
          </a:p>
          <a:p>
            <a:endParaRPr lang="sr-Cyrl-RS" altLang="en-US" sz="2400" dirty="0" smtClean="0"/>
          </a:p>
          <a:p>
            <a:r>
              <a:rPr lang="en" altLang="en-US" sz="2400" dirty="0" smtClean="0"/>
              <a:t>Based on the CT findings, which opportunistic tumor of the CNS should be suspected first?</a:t>
            </a:r>
            <a:endParaRPr lang="en-US" altLang="en-US" sz="2400" i="1"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986" name="Rectangle 2"/>
          <p:cNvSpPr>
            <a:spLocks noGrp="1" noChangeArrowheads="1"/>
          </p:cNvSpPr>
          <p:nvPr>
            <p:ph type="body" idx="1"/>
          </p:nvPr>
        </p:nvSpPr>
        <p:spPr>
          <a:xfrm>
            <a:off x="457200" y="333375"/>
            <a:ext cx="8229600" cy="6335713"/>
          </a:xfrm>
        </p:spPr>
        <p:txBody>
          <a:bodyPr/>
          <a:lstStyle/>
          <a:p>
            <a:pPr>
              <a:buNone/>
              <a:defRPr/>
            </a:pPr>
            <a:r>
              <a:rPr lang="en" sz="2400" b="1" dirty="0"/>
              <a:t>Lab analysis</a:t>
            </a:r>
          </a:p>
          <a:p>
            <a:pPr>
              <a:buNone/>
              <a:defRPr/>
            </a:pPr>
            <a:endParaRPr lang="sr-Cyrl-RS" dirty="0"/>
          </a:p>
          <a:p>
            <a:pPr>
              <a:buNone/>
              <a:defRPr/>
            </a:pPr>
            <a:r>
              <a:rPr lang="en" sz="2000" b="1" dirty="0"/>
              <a:t>Hematological </a:t>
            </a:r>
            <a:r>
              <a:rPr lang="en" sz="2000" b="1" dirty="0" smtClean="0"/>
              <a:t>analyses</a:t>
            </a:r>
            <a:endParaRPr lang="sr-Cyrl-RS" dirty="0"/>
          </a:p>
          <a:p>
            <a:pPr>
              <a:buNone/>
              <a:defRPr/>
            </a:pPr>
            <a:r>
              <a:rPr lang="en" sz="2000" dirty="0"/>
              <a:t>SE 8/first hour,</a:t>
            </a:r>
          </a:p>
          <a:p>
            <a:pPr>
              <a:buNone/>
              <a:defRPr/>
            </a:pPr>
            <a:r>
              <a:rPr lang="en" sz="2000" dirty="0" smtClean="0"/>
              <a:t>Er </a:t>
            </a:r>
            <a:r>
              <a:rPr lang="en" sz="2000" dirty="0"/>
              <a:t>4.25 × 1012,</a:t>
            </a:r>
          </a:p>
          <a:p>
            <a:pPr>
              <a:buNone/>
              <a:defRPr/>
            </a:pPr>
            <a:r>
              <a:rPr lang="en" sz="2000" dirty="0"/>
              <a:t>Le 5.6 × 109</a:t>
            </a:r>
          </a:p>
          <a:p>
            <a:pPr>
              <a:buNone/>
              <a:defRPr/>
            </a:pPr>
            <a:r>
              <a:rPr lang="en" sz="2000" dirty="0"/>
              <a:t>Hgb 145 g/l,</a:t>
            </a:r>
          </a:p>
          <a:p>
            <a:pPr>
              <a:buNone/>
              <a:defRPr/>
            </a:pPr>
            <a:r>
              <a:rPr lang="en" sz="2000" dirty="0" smtClean="0"/>
              <a:t>Tr </a:t>
            </a:r>
            <a:r>
              <a:rPr lang="en" sz="2000" dirty="0"/>
              <a:t>186.0 × 109</a:t>
            </a:r>
          </a:p>
          <a:p>
            <a:pPr marL="49213" indent="-49213">
              <a:buNone/>
              <a:defRPr/>
            </a:pPr>
            <a:r>
              <a:rPr lang="en" sz="2000" dirty="0"/>
              <a:t>Leukocyte formula: granulocytes-43%, </a:t>
            </a:r>
            <a:r>
              <a:rPr lang="en" sz="2000" b="1" dirty="0"/>
              <a:t>lymphocytes-45%, monocytes-12%</a:t>
            </a:r>
            <a:endParaRPr lang="en-US" sz="2000" b="1" dirty="0"/>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Text Box 2"/>
          <p:cNvSpPr txBox="1">
            <a:spLocks noChangeArrowheads="1"/>
          </p:cNvSpPr>
          <p:nvPr/>
        </p:nvSpPr>
        <p:spPr bwMode="auto">
          <a:xfrm>
            <a:off x="609601" y="838201"/>
            <a:ext cx="8199438" cy="1692771"/>
          </a:xfrm>
          <a:prstGeom prst="rect">
            <a:avLst/>
          </a:prstGeom>
          <a:noFill/>
          <a:ln w="9525">
            <a:noFill/>
            <a:miter lim="800000"/>
            <a:headEnd/>
            <a:tailEnd/>
          </a:ln>
          <a:effectLst/>
        </p:spPr>
        <p:txBody>
          <a:bodyPr wrap="square">
            <a:spAutoFit/>
          </a:bodyPr>
          <a:lstStyle/>
          <a:p>
            <a:r>
              <a:rPr lang="en" altLang="en-US" sz="3200" b="1" dirty="0" smtClean="0"/>
              <a:t>The answer:</a:t>
            </a:r>
          </a:p>
          <a:p>
            <a:endParaRPr lang="sr-Cyrl-RS" altLang="en-US" sz="2400" dirty="0" smtClean="0"/>
          </a:p>
          <a:p>
            <a:endParaRPr lang="sr-Cyrl-RS" altLang="en-US" sz="2400" dirty="0" smtClean="0"/>
          </a:p>
          <a:p>
            <a:r>
              <a:rPr lang="en" altLang="en-US" sz="2400" dirty="0" smtClean="0"/>
              <a:t>Primary lymphoma of the brain </a:t>
            </a:r>
            <a:r>
              <a:rPr lang="en" altLang="en-US" sz="2400" i="1" dirty="0" smtClean="0"/>
              <a:t>.</a:t>
            </a:r>
            <a:endParaRPr lang="en-US" altLang="en-US" sz="2400" i="1"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4" name="Text Box 2"/>
          <p:cNvSpPr txBox="1">
            <a:spLocks noChangeArrowheads="1"/>
          </p:cNvSpPr>
          <p:nvPr/>
        </p:nvSpPr>
        <p:spPr bwMode="auto">
          <a:xfrm>
            <a:off x="685801" y="838200"/>
            <a:ext cx="7969250" cy="2086725"/>
          </a:xfrm>
          <a:prstGeom prst="rect">
            <a:avLst/>
          </a:prstGeom>
          <a:noFill/>
          <a:ln w="9525">
            <a:noFill/>
            <a:miter lim="800000"/>
            <a:headEnd/>
            <a:tailEnd/>
          </a:ln>
          <a:effectLst/>
        </p:spPr>
        <p:txBody>
          <a:bodyPr wrap="square">
            <a:spAutoFit/>
          </a:bodyPr>
          <a:lstStyle/>
          <a:p>
            <a:pPr>
              <a:lnSpc>
                <a:spcPct val="120000"/>
              </a:lnSpc>
            </a:pPr>
            <a:r>
              <a:rPr lang="en" altLang="en-US" sz="2400" b="1" dirty="0" smtClean="0"/>
              <a:t>Patient</a:t>
            </a:r>
          </a:p>
          <a:p>
            <a:pPr>
              <a:lnSpc>
                <a:spcPct val="120000"/>
              </a:lnSpc>
            </a:pPr>
            <a:endParaRPr lang="sr-Cyrl-RS" altLang="en-US" sz="2400" dirty="0" smtClean="0"/>
          </a:p>
          <a:p>
            <a:pPr>
              <a:lnSpc>
                <a:spcPct val="120000"/>
              </a:lnSpc>
            </a:pPr>
            <a:r>
              <a:rPr lang="en" altLang="en-US" sz="2000" dirty="0" smtClean="0"/>
              <a:t>Due to the suspicion of toxoplasmosis of the brain, empiric therapy was immediately included: sulfadiazine (1 g/6h per person) + pyrimethamine (100 mg/24h per person).</a:t>
            </a:r>
            <a:endParaRPr lang="en-US" altLang="en-US" sz="200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0" name="Text Box 2"/>
          <p:cNvSpPr txBox="1">
            <a:spLocks noChangeArrowheads="1"/>
          </p:cNvSpPr>
          <p:nvPr/>
        </p:nvSpPr>
        <p:spPr bwMode="auto">
          <a:xfrm>
            <a:off x="609600" y="838200"/>
            <a:ext cx="8183563" cy="2529923"/>
          </a:xfrm>
          <a:prstGeom prst="rect">
            <a:avLst/>
          </a:prstGeom>
          <a:noFill/>
          <a:ln w="9525">
            <a:noFill/>
            <a:miter lim="800000"/>
            <a:headEnd/>
            <a:tailEnd/>
          </a:ln>
          <a:effectLst/>
        </p:spPr>
        <p:txBody>
          <a:bodyPr wrap="square">
            <a:spAutoFit/>
          </a:bodyPr>
          <a:lstStyle/>
          <a:p>
            <a:pPr>
              <a:lnSpc>
                <a:spcPct val="110000"/>
              </a:lnSpc>
            </a:pPr>
            <a:r>
              <a:rPr lang="en" altLang="en-US" sz="2400" b="1" dirty="0" smtClean="0"/>
              <a:t>Patient</a:t>
            </a:r>
            <a:endParaRPr lang="sr-Cyrl-RS" altLang="en-US" sz="2000" dirty="0" smtClean="0"/>
          </a:p>
          <a:p>
            <a:pPr>
              <a:lnSpc>
                <a:spcPct val="110000"/>
              </a:lnSpc>
            </a:pPr>
            <a:endParaRPr lang="sr-Cyrl-RS" altLang="en-US" sz="2000" dirty="0" smtClean="0"/>
          </a:p>
          <a:p>
            <a:pPr>
              <a:lnSpc>
                <a:spcPct val="110000"/>
              </a:lnSpc>
            </a:pPr>
            <a:r>
              <a:rPr lang="en" altLang="en-US" sz="2000" dirty="0" smtClean="0"/>
              <a:t>After a month of therapy applied to patient N.N. there was a clinical improvement and a regression of changes on computed tomography. At that time, patient N.N. she had no other opportunistic infections, later other opportunistic infections developed, she died in 2002.</a:t>
            </a:r>
            <a:endParaRPr lang="en-US" altLang="en-US" sz="2000"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685800" y="381000"/>
            <a:ext cx="7772400" cy="731838"/>
          </a:xfrm>
          <a:solidFill>
            <a:schemeClr val="bg1"/>
          </a:solidFill>
        </p:spPr>
        <p:style>
          <a:lnRef idx="0">
            <a:scrgbClr r="0" g="0" b="0"/>
          </a:lnRef>
          <a:fillRef idx="1003">
            <a:schemeClr val="lt1"/>
          </a:fillRef>
          <a:effectRef idx="0">
            <a:scrgbClr r="0" g="0" b="0"/>
          </a:effectRef>
          <a:fontRef idx="major"/>
        </p:style>
        <p:txBody>
          <a:bodyPr/>
          <a:lstStyle/>
          <a:p>
            <a:pPr eaLnBrk="1" hangingPunct="1">
              <a:defRPr/>
            </a:pPr>
            <a:r>
              <a:rPr lang="en" sz="3200" dirty="0"/>
              <a:t>What is HIV ?</a:t>
            </a:r>
          </a:p>
        </p:txBody>
      </p:sp>
      <p:sp>
        <p:nvSpPr>
          <p:cNvPr id="9219" name="Content Placeholder 2"/>
          <p:cNvSpPr>
            <a:spLocks noGrp="1"/>
          </p:cNvSpPr>
          <p:nvPr>
            <p:ph sz="quarter" idx="1"/>
          </p:nvPr>
        </p:nvSpPr>
        <p:spPr>
          <a:xfrm>
            <a:off x="685800" y="1676400"/>
            <a:ext cx="5410200" cy="5029200"/>
          </a:xfrm>
          <a:solidFill>
            <a:schemeClr val="bg1"/>
          </a:solidFill>
        </p:spPr>
        <p:style>
          <a:lnRef idx="0">
            <a:scrgbClr r="0" g="0" b="0"/>
          </a:lnRef>
          <a:fillRef idx="1001">
            <a:schemeClr val="lt2"/>
          </a:fillRef>
          <a:effectRef idx="0">
            <a:scrgbClr r="0" g="0" b="0"/>
          </a:effectRef>
          <a:fontRef idx="major"/>
        </p:style>
        <p:txBody>
          <a:bodyPr rtlCol="0">
            <a:normAutofit/>
          </a:bodyPr>
          <a:lstStyle/>
          <a:p>
            <a:pPr marL="274320" indent="-274320" eaLnBrk="1" fontAlgn="auto" hangingPunct="1">
              <a:spcBef>
                <a:spcPts val="580"/>
              </a:spcBef>
              <a:spcAft>
                <a:spcPts val="0"/>
              </a:spcAft>
              <a:buNone/>
              <a:defRPr/>
            </a:pPr>
            <a:r>
              <a:rPr lang="en" sz="2000" dirty="0" smtClean="0">
                <a:cs typeface="Tahoma" pitchFamily="34" charset="0"/>
              </a:rPr>
              <a:t>- HIV </a:t>
            </a:r>
            <a:r>
              <a:rPr lang="en" sz="2000" dirty="0">
                <a:cs typeface="Tahoma" pitchFamily="34" charset="0"/>
              </a:rPr>
              <a:t>- human immunodeficiency virus</a:t>
            </a:r>
          </a:p>
          <a:p>
            <a:pPr marL="274320" indent="-274320" eaLnBrk="1" fontAlgn="auto" hangingPunct="1">
              <a:spcBef>
                <a:spcPts val="580"/>
              </a:spcBef>
              <a:spcAft>
                <a:spcPts val="0"/>
              </a:spcAft>
              <a:buFont typeface="Arial" charset="0"/>
              <a:buNone/>
              <a:defRPr/>
            </a:pPr>
            <a:endParaRPr lang="sr-Cyrl-RS" sz="2000" dirty="0">
              <a:cs typeface="Tahoma" pitchFamily="34" charset="0"/>
            </a:endParaRPr>
          </a:p>
          <a:p>
            <a:pPr marL="274320" indent="-274320" eaLnBrk="1" fontAlgn="auto" hangingPunct="1">
              <a:spcBef>
                <a:spcPts val="580"/>
              </a:spcBef>
              <a:spcAft>
                <a:spcPts val="0"/>
              </a:spcAft>
              <a:buNone/>
              <a:defRPr/>
            </a:pPr>
            <a:r>
              <a:rPr lang="en" sz="2000" dirty="0" smtClean="0">
                <a:cs typeface="Tahoma" pitchFamily="34" charset="0"/>
              </a:rPr>
              <a:t>- </a:t>
            </a:r>
            <a:r>
              <a:rPr lang="en" sz="2000" dirty="0">
                <a:cs typeface="Tahoma" pitchFamily="34" charset="0"/>
              </a:rPr>
              <a:t>It is transmitted through specific body fluids</a:t>
            </a:r>
          </a:p>
          <a:p>
            <a:pPr marL="274320" indent="-274320" eaLnBrk="1" fontAlgn="auto" hangingPunct="1">
              <a:spcBef>
                <a:spcPts val="580"/>
              </a:spcBef>
              <a:spcAft>
                <a:spcPts val="0"/>
              </a:spcAft>
              <a:buFont typeface="Arial" charset="0"/>
              <a:buNone/>
              <a:defRPr/>
            </a:pPr>
            <a:endParaRPr lang="sr-Cyrl-RS" sz="2000" dirty="0">
              <a:cs typeface="Tahoma" pitchFamily="34" charset="0"/>
            </a:endParaRPr>
          </a:p>
          <a:p>
            <a:pPr marL="274320" indent="-274320" eaLnBrk="1" fontAlgn="auto" hangingPunct="1">
              <a:spcBef>
                <a:spcPts val="580"/>
              </a:spcBef>
              <a:spcAft>
                <a:spcPts val="0"/>
              </a:spcAft>
              <a:buNone/>
              <a:defRPr/>
            </a:pPr>
            <a:r>
              <a:rPr lang="en" sz="2000" dirty="0" smtClean="0"/>
              <a:t>- HIV </a:t>
            </a:r>
            <a:r>
              <a:rPr lang="en" sz="2000" dirty="0"/>
              <a:t>virus possesses tropism _ _ _ _ _ _ _ for CD4 </a:t>
            </a:r>
            <a:r>
              <a:rPr lang="en" sz="2000" baseline="30000" dirty="0"/>
              <a:t>+ </a:t>
            </a:r>
            <a:r>
              <a:rPr lang="en" sz="2000" dirty="0"/>
              <a:t>T lymphocytes who is gradually destroys _ _ _ a table v o di it will weaken her immune system and development immunodeficiency</a:t>
            </a:r>
          </a:p>
          <a:p>
            <a:pPr marL="274320" indent="-274320" eaLnBrk="1" fontAlgn="auto" hangingPunct="1">
              <a:spcBef>
                <a:spcPts val="580"/>
              </a:spcBef>
              <a:spcAft>
                <a:spcPts val="0"/>
              </a:spcAft>
              <a:buFont typeface="Arial" charset="0"/>
              <a:buNone/>
              <a:defRPr/>
            </a:pPr>
            <a:endParaRPr lang="sr-Cyrl-RS" sz="2000" dirty="0"/>
          </a:p>
          <a:p>
            <a:pPr marL="274320" indent="-274320" eaLnBrk="1" fontAlgn="auto" hangingPunct="1">
              <a:spcBef>
                <a:spcPts val="580"/>
              </a:spcBef>
              <a:spcAft>
                <a:spcPts val="0"/>
              </a:spcAft>
              <a:buNone/>
              <a:defRPr/>
            </a:pPr>
            <a:r>
              <a:rPr lang="en" sz="2000" dirty="0" smtClean="0"/>
              <a:t>- Terminal </a:t>
            </a:r>
            <a:r>
              <a:rPr lang="en" sz="2000" dirty="0"/>
              <a:t>stage of HIV infection called se syndrome acquired immunodeficiency (AIDS, eng. “ </a:t>
            </a:r>
            <a:r>
              <a:rPr lang="en" sz="2000" i="1" dirty="0"/>
              <a:t>acquired immunodeficiency syndrome </a:t>
            </a:r>
            <a:r>
              <a:rPr lang="en" sz="2000" dirty="0"/>
              <a:t>”)</a:t>
            </a:r>
          </a:p>
          <a:p>
            <a:pPr marL="274320" indent="-274320" eaLnBrk="1" fontAlgn="auto" hangingPunct="1">
              <a:spcBef>
                <a:spcPts val="580"/>
              </a:spcBef>
              <a:spcAft>
                <a:spcPts val="0"/>
              </a:spcAft>
              <a:buFont typeface="Wingdings 2"/>
              <a:buChar char=""/>
              <a:defRPr/>
            </a:pPr>
            <a:endParaRPr lang="en-US" sz="2400" dirty="0">
              <a:latin typeface="Cambria" pitchFamily="18" charset="0"/>
              <a:cs typeface="Tahoma" pitchFamily="34" charset="0"/>
            </a:endParaRPr>
          </a:p>
        </p:txBody>
      </p:sp>
      <p:pic>
        <p:nvPicPr>
          <p:cNvPr id="4100" name="Picture 2" descr="D:\AIDS\FUO and HIV\aids1.jpg"/>
          <p:cNvPicPr>
            <a:picLocks noGrp="1" noChangeAspect="1" noChangeArrowheads="1"/>
          </p:cNvPicPr>
          <p:nvPr>
            <p:ph sz="quarter" idx="2"/>
          </p:nvPr>
        </p:nvPicPr>
        <p:blipFill>
          <a:blip r:embed="rId2" cstate="print"/>
          <a:srcRect/>
          <a:stretch>
            <a:fillRect/>
          </a:stretch>
        </p:blipFill>
        <p:spPr>
          <a:xfrm>
            <a:off x="6400800" y="2667000"/>
            <a:ext cx="2381250" cy="1924050"/>
          </a:xfrm>
          <a:prstGeom prst="roundRect">
            <a:avLst>
              <a:gd name="adj" fmla="val 16667"/>
            </a:avLst>
          </a:prstGeom>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533400" y="1371600"/>
            <a:ext cx="8077200" cy="2677656"/>
          </a:xfrm>
          <a:prstGeom prst="rect">
            <a:avLst/>
          </a:prstGeom>
          <a:blipFill>
            <a:blip r:embed="rId2" cstate="print"/>
            <a:tile tx="0" ty="0" sx="100000" sy="100000" flip="none" algn="tl"/>
          </a:blipFill>
          <a:ln w="9525">
            <a:noFill/>
            <a:miter lim="800000"/>
            <a:headEnd/>
            <a:tailEnd/>
          </a:ln>
        </p:spPr>
        <p:style>
          <a:lnRef idx="0">
            <a:scrgbClr r="0" g="0" b="0"/>
          </a:lnRef>
          <a:fillRef idx="1001">
            <a:schemeClr val="lt2"/>
          </a:fillRef>
          <a:effectRef idx="0">
            <a:scrgbClr r="0" g="0" b="0"/>
          </a:effectRef>
          <a:fontRef idx="major"/>
        </p:style>
        <p:txBody>
          <a:bodyPr>
            <a:spAutoFit/>
          </a:bodyPr>
          <a:lstStyle/>
          <a:p>
            <a:pPr marL="342900" indent="-342900">
              <a:lnSpc>
                <a:spcPct val="140000"/>
              </a:lnSpc>
              <a:defRPr/>
            </a:pPr>
            <a:r>
              <a:rPr lang="en" sz="2400" b="1" dirty="0"/>
              <a:t>HISTORY</a:t>
            </a:r>
          </a:p>
          <a:p>
            <a:pPr marL="342900" indent="-342900">
              <a:lnSpc>
                <a:spcPct val="140000"/>
              </a:lnSpc>
              <a:defRPr/>
            </a:pPr>
            <a:endParaRPr lang="hr-HR" sz="2000" b="1" dirty="0"/>
          </a:p>
          <a:p>
            <a:pPr marL="342900" indent="-342900">
              <a:lnSpc>
                <a:spcPct val="140000"/>
              </a:lnSpc>
              <a:defRPr/>
            </a:pPr>
            <a:r>
              <a:rPr lang="en" sz="2000" dirty="0"/>
              <a:t>198 1 . - </a:t>
            </a:r>
            <a:r>
              <a:rPr lang="en" sz="2000" b="1" dirty="0"/>
              <a:t>GRID </a:t>
            </a:r>
            <a:r>
              <a:rPr lang="en" sz="2000" dirty="0"/>
              <a:t>( </a:t>
            </a:r>
            <a:r>
              <a:rPr lang="en" sz="2000" b="1" dirty="0"/>
              <a:t>Gay </a:t>
            </a:r>
            <a:r>
              <a:rPr lang="en" sz="2000" dirty="0"/>
              <a:t>Related </a:t>
            </a:r>
            <a:r>
              <a:rPr lang="en" sz="2000" b="1" dirty="0"/>
              <a:t>Immunodeficiency </a:t>
            </a:r>
            <a:r>
              <a:rPr lang="en" sz="2000" dirty="0"/>
              <a:t>) </a:t>
            </a:r>
            <a:r>
              <a:rPr lang="en" sz="2000" b="1" dirty="0"/>
              <a:t>, _ </a:t>
            </a:r>
            <a:r>
              <a:rPr lang="en" sz="2000" dirty="0"/>
              <a:t>_ _</a:t>
            </a:r>
          </a:p>
          <a:p>
            <a:pPr marL="342900" indent="-342900">
              <a:lnSpc>
                <a:spcPct val="140000"/>
              </a:lnSpc>
              <a:defRPr/>
            </a:pPr>
            <a:r>
              <a:rPr lang="en" sz="2000" dirty="0"/>
              <a:t>1984 - </a:t>
            </a:r>
            <a:r>
              <a:rPr lang="en" sz="2000" b="1" dirty="0"/>
              <a:t>AIDS </a:t>
            </a:r>
            <a:r>
              <a:rPr lang="en" sz="2000" dirty="0"/>
              <a:t>( </a:t>
            </a:r>
            <a:r>
              <a:rPr lang="en" sz="2000" b="1" dirty="0"/>
              <a:t>Acquired Immunodeficiency Syndrome </a:t>
            </a:r>
            <a:r>
              <a:rPr lang="en" sz="2000" dirty="0"/>
              <a:t>) .</a:t>
            </a:r>
          </a:p>
          <a:p>
            <a:pPr marL="342900" indent="-342900">
              <a:lnSpc>
                <a:spcPct val="140000"/>
              </a:lnSpc>
              <a:defRPr/>
            </a:pPr>
            <a:endParaRPr lang="hr-HR" sz="1800" dirty="0"/>
          </a:p>
          <a:p>
            <a:pPr marL="342900" indent="-342900">
              <a:lnSpc>
                <a:spcPct val="140000"/>
              </a:lnSpc>
              <a:defRPr/>
            </a:pPr>
            <a:endParaRPr lang="hr-HR" sz="18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8"/>
          <p:cNvSpPr>
            <a:spLocks noChangeArrowheads="1"/>
          </p:cNvSpPr>
          <p:nvPr/>
        </p:nvSpPr>
        <p:spPr bwMode="auto">
          <a:xfrm>
            <a:off x="2209800" y="381000"/>
            <a:ext cx="4800600" cy="461665"/>
          </a:xfrm>
          <a:prstGeom prst="rect">
            <a:avLst/>
          </a:prstGeom>
          <a:solidFill>
            <a:schemeClr val="bg1"/>
          </a:solidFill>
          <a:ln w="9525">
            <a:noFill/>
            <a:miter lim="800000"/>
            <a:headEnd/>
            <a:tailEnd/>
          </a:ln>
        </p:spPr>
        <p:style>
          <a:lnRef idx="0">
            <a:scrgbClr r="0" g="0" b="0"/>
          </a:lnRef>
          <a:fillRef idx="1003">
            <a:schemeClr val="lt1"/>
          </a:fillRef>
          <a:effectRef idx="0">
            <a:scrgbClr r="0" g="0" b="0"/>
          </a:effectRef>
          <a:fontRef idx="major"/>
        </p:style>
        <p:txBody>
          <a:bodyPr wrap="square" anchor="ctr">
            <a:spAutoFit/>
          </a:bodyPr>
          <a:lstStyle/>
          <a:p>
            <a:pPr algn="ctr" eaLnBrk="1" hangingPunct="1">
              <a:defRPr/>
            </a:pPr>
            <a:r>
              <a:rPr lang="en" sz="2400" b="1" dirty="0"/>
              <a:t>Epidemiology</a:t>
            </a:r>
          </a:p>
        </p:txBody>
      </p:sp>
      <p:sp>
        <p:nvSpPr>
          <p:cNvPr id="15364" name="Text Box 9"/>
          <p:cNvSpPr txBox="1">
            <a:spLocks noChangeArrowheads="1"/>
          </p:cNvSpPr>
          <p:nvPr/>
        </p:nvSpPr>
        <p:spPr bwMode="auto">
          <a:xfrm>
            <a:off x="381000" y="1676400"/>
            <a:ext cx="4191000" cy="3477875"/>
          </a:xfrm>
          <a:prstGeom prst="rect">
            <a:avLst/>
          </a:prstGeom>
          <a:solidFill>
            <a:schemeClr val="bg1"/>
          </a:solidFill>
          <a:ln w="9525">
            <a:noFill/>
            <a:miter lim="800000"/>
            <a:headEnd/>
            <a:tailEnd/>
          </a:ln>
        </p:spPr>
        <p:style>
          <a:lnRef idx="0">
            <a:scrgbClr r="0" g="0" b="0"/>
          </a:lnRef>
          <a:fillRef idx="1001">
            <a:schemeClr val="lt2"/>
          </a:fillRef>
          <a:effectRef idx="0">
            <a:scrgbClr r="0" g="0" b="0"/>
          </a:effectRef>
          <a:fontRef idx="major"/>
        </p:style>
        <p:txBody>
          <a:bodyPr>
            <a:spAutoFit/>
          </a:bodyPr>
          <a:lstStyle/>
          <a:p>
            <a:pPr>
              <a:defRPr/>
            </a:pPr>
            <a:r>
              <a:rPr lang="en" sz="2000" dirty="0"/>
              <a:t>The reservoir of HIV and the source of infection is </a:t>
            </a:r>
            <a:r>
              <a:rPr lang="en" sz="2000" b="1" i="1" dirty="0">
                <a:solidFill>
                  <a:srgbClr val="C00000"/>
                </a:solidFill>
              </a:rPr>
              <a:t>an HIV -infected person</a:t>
            </a:r>
            <a:endParaRPr lang="hr-HR" sz="2000" b="1" dirty="0">
              <a:solidFill>
                <a:srgbClr val="C00000"/>
              </a:solidFill>
            </a:endParaRPr>
          </a:p>
          <a:p>
            <a:pPr>
              <a:defRPr/>
            </a:pPr>
            <a:endParaRPr lang="hr-HR" sz="2000" dirty="0"/>
          </a:p>
          <a:p>
            <a:pPr>
              <a:defRPr/>
            </a:pPr>
            <a:r>
              <a:rPr lang="en" sz="2000" dirty="0"/>
              <a:t>HIV has been proven in:</a:t>
            </a:r>
          </a:p>
          <a:p>
            <a:pPr>
              <a:buFontTx/>
              <a:buChar char="•"/>
              <a:defRPr/>
            </a:pPr>
            <a:r>
              <a:rPr lang="en" sz="2000" dirty="0">
                <a:solidFill>
                  <a:srgbClr val="C00000"/>
                </a:solidFill>
              </a:rPr>
              <a:t>blood</a:t>
            </a:r>
          </a:p>
          <a:p>
            <a:pPr>
              <a:buFontTx/>
              <a:buChar char="•"/>
              <a:defRPr/>
            </a:pPr>
            <a:r>
              <a:rPr lang="en" sz="2000" dirty="0">
                <a:solidFill>
                  <a:srgbClr val="C00000"/>
                </a:solidFill>
              </a:rPr>
              <a:t>sperm</a:t>
            </a:r>
          </a:p>
          <a:p>
            <a:pPr>
              <a:buFontTx/>
              <a:buChar char="•"/>
              <a:defRPr/>
            </a:pPr>
            <a:r>
              <a:rPr lang="en" sz="2000" dirty="0"/>
              <a:t>with tears</a:t>
            </a:r>
          </a:p>
          <a:p>
            <a:pPr>
              <a:buFontTx/>
              <a:buChar char="•"/>
              <a:defRPr/>
            </a:pPr>
            <a:r>
              <a:rPr lang="en" sz="2000" dirty="0"/>
              <a:t>salivary</a:t>
            </a:r>
          </a:p>
          <a:p>
            <a:pPr>
              <a:buFontTx/>
              <a:buChar char="•"/>
              <a:defRPr/>
            </a:pPr>
            <a:r>
              <a:rPr lang="en" sz="2000" dirty="0"/>
              <a:t> </a:t>
            </a:r>
            <a:r>
              <a:rPr lang="en" sz="2000" dirty="0">
                <a:solidFill>
                  <a:srgbClr val="C00000"/>
                </a:solidFill>
              </a:rPr>
              <a:t>mother's milk</a:t>
            </a:r>
            <a:endParaRPr lang="hr-HR" sz="2000" dirty="0"/>
          </a:p>
          <a:p>
            <a:pPr>
              <a:buFontTx/>
              <a:buChar char="•"/>
              <a:defRPr/>
            </a:pPr>
            <a:r>
              <a:rPr lang="en" sz="2000" dirty="0"/>
              <a:t> </a:t>
            </a:r>
            <a:r>
              <a:rPr lang="en" sz="2000" dirty="0">
                <a:solidFill>
                  <a:srgbClr val="C00000"/>
                </a:solidFill>
              </a:rPr>
              <a:t>vaginal secretion</a:t>
            </a:r>
          </a:p>
          <a:p>
            <a:pPr>
              <a:buFontTx/>
              <a:buChar char="•"/>
              <a:defRPr/>
            </a:pPr>
            <a:r>
              <a:rPr lang="en" sz="2000" dirty="0">
                <a:solidFill>
                  <a:srgbClr val="C00000"/>
                </a:solidFill>
              </a:rPr>
              <a:t>cerebrospinal fluid</a:t>
            </a:r>
            <a:endParaRPr lang="en-US" sz="2000" dirty="0">
              <a:solidFill>
                <a:srgbClr val="C00000"/>
              </a:solidFill>
            </a:endParaRPr>
          </a:p>
        </p:txBody>
      </p:sp>
      <p:sp>
        <p:nvSpPr>
          <p:cNvPr id="15365" name="Text Box 10"/>
          <p:cNvSpPr txBox="1">
            <a:spLocks noChangeArrowheads="1"/>
          </p:cNvSpPr>
          <p:nvPr/>
        </p:nvSpPr>
        <p:spPr bwMode="auto">
          <a:xfrm>
            <a:off x="5105400" y="1676400"/>
            <a:ext cx="3138488" cy="4108450"/>
          </a:xfrm>
          <a:prstGeom prst="rect">
            <a:avLst/>
          </a:prstGeom>
          <a:solidFill>
            <a:schemeClr val="bg1"/>
          </a:solidFill>
          <a:ln w="9525">
            <a:noFill/>
            <a:miter lim="800000"/>
            <a:headEnd/>
            <a:tailEnd/>
          </a:ln>
        </p:spPr>
        <p:style>
          <a:lnRef idx="0">
            <a:scrgbClr r="0" g="0" b="0"/>
          </a:lnRef>
          <a:fillRef idx="1001">
            <a:schemeClr val="lt2"/>
          </a:fillRef>
          <a:effectRef idx="0">
            <a:scrgbClr r="0" g="0" b="0"/>
          </a:effectRef>
          <a:fontRef idx="major"/>
        </p:style>
        <p:txBody>
          <a:bodyPr>
            <a:spAutoFit/>
          </a:bodyPr>
          <a:lstStyle/>
          <a:p>
            <a:pPr>
              <a:spcBef>
                <a:spcPct val="50000"/>
              </a:spcBef>
              <a:defRPr/>
            </a:pPr>
            <a:r>
              <a:rPr lang="en" sz="2000" dirty="0"/>
              <a:t>Body fluids that can transmit HIV include:</a:t>
            </a:r>
          </a:p>
          <a:p>
            <a:pPr>
              <a:lnSpc>
                <a:spcPct val="90000"/>
              </a:lnSpc>
              <a:spcBef>
                <a:spcPct val="50000"/>
              </a:spcBef>
              <a:buFontTx/>
              <a:buChar char="•"/>
              <a:defRPr/>
            </a:pPr>
            <a:r>
              <a:rPr lang="en" sz="2000" dirty="0"/>
              <a:t> </a:t>
            </a:r>
            <a:r>
              <a:rPr lang="en" sz="2000" b="1" dirty="0"/>
              <a:t>blood</a:t>
            </a:r>
          </a:p>
          <a:p>
            <a:pPr>
              <a:lnSpc>
                <a:spcPct val="90000"/>
              </a:lnSpc>
              <a:spcBef>
                <a:spcPct val="50000"/>
              </a:spcBef>
              <a:defRPr/>
            </a:pPr>
            <a:endParaRPr lang="sr-Cyrl-CS" sz="2000" b="1" dirty="0"/>
          </a:p>
          <a:p>
            <a:pPr>
              <a:lnSpc>
                <a:spcPct val="90000"/>
              </a:lnSpc>
              <a:spcBef>
                <a:spcPct val="50000"/>
              </a:spcBef>
              <a:buFontTx/>
              <a:buChar char="•"/>
              <a:defRPr/>
            </a:pPr>
            <a:r>
              <a:rPr lang="en" sz="2000" b="1" dirty="0"/>
              <a:t>sperm</a:t>
            </a:r>
          </a:p>
          <a:p>
            <a:pPr>
              <a:lnSpc>
                <a:spcPct val="90000"/>
              </a:lnSpc>
              <a:spcBef>
                <a:spcPct val="50000"/>
              </a:spcBef>
              <a:defRPr/>
            </a:pPr>
            <a:endParaRPr lang="sr-Cyrl-CS" sz="2000" b="1" dirty="0"/>
          </a:p>
          <a:p>
            <a:pPr>
              <a:lnSpc>
                <a:spcPct val="90000"/>
              </a:lnSpc>
              <a:spcBef>
                <a:spcPct val="50000"/>
              </a:spcBef>
              <a:buFontTx/>
              <a:buChar char="•"/>
              <a:defRPr/>
            </a:pPr>
            <a:r>
              <a:rPr lang="en" sz="2000" b="1" dirty="0"/>
              <a:t>vaginal secretions</a:t>
            </a:r>
          </a:p>
          <a:p>
            <a:pPr>
              <a:lnSpc>
                <a:spcPct val="90000"/>
              </a:lnSpc>
              <a:spcBef>
                <a:spcPct val="50000"/>
              </a:spcBef>
              <a:defRPr/>
            </a:pPr>
            <a:endParaRPr lang="sr-Cyrl-CS" sz="2000" b="1" dirty="0"/>
          </a:p>
          <a:p>
            <a:pPr>
              <a:lnSpc>
                <a:spcPct val="90000"/>
              </a:lnSpc>
              <a:spcBef>
                <a:spcPct val="50000"/>
              </a:spcBef>
              <a:buFontTx/>
              <a:buChar char="•"/>
              <a:defRPr/>
            </a:pPr>
            <a:r>
              <a:rPr lang="en" sz="2000" b="1" dirty="0"/>
              <a:t>mother's milk</a:t>
            </a:r>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Oval 8"/>
          <p:cNvSpPr>
            <a:spLocks noChangeArrowheads="1"/>
          </p:cNvSpPr>
          <p:nvPr/>
        </p:nvSpPr>
        <p:spPr bwMode="auto">
          <a:xfrm>
            <a:off x="595313" y="333375"/>
            <a:ext cx="990600" cy="304800"/>
          </a:xfrm>
          <a:prstGeom prst="ellipse">
            <a:avLst/>
          </a:prstGeom>
          <a:solidFill>
            <a:srgbClr val="FFFFFF"/>
          </a:solidFill>
          <a:ln w="9525">
            <a:solidFill>
              <a:schemeClr val="tx1"/>
            </a:solidFill>
            <a:miter lim="800000"/>
            <a:headEnd/>
            <a:tailEnd/>
          </a:ln>
        </p:spPr>
        <p:txBody>
          <a:bodyPr wrap="none" anchor="ctr"/>
          <a:lstStyle/>
          <a:p>
            <a:endParaRPr lang="sr-Latn-CS"/>
          </a:p>
        </p:txBody>
      </p:sp>
      <p:sp>
        <p:nvSpPr>
          <p:cNvPr id="7172" name="Line 9"/>
          <p:cNvSpPr>
            <a:spLocks noChangeShapeType="1"/>
          </p:cNvSpPr>
          <p:nvPr/>
        </p:nvSpPr>
        <p:spPr bwMode="auto">
          <a:xfrm>
            <a:off x="1585913" y="485775"/>
            <a:ext cx="0" cy="2971800"/>
          </a:xfrm>
          <a:prstGeom prst="line">
            <a:avLst/>
          </a:prstGeom>
          <a:noFill/>
          <a:ln w="9525">
            <a:solidFill>
              <a:schemeClr val="tx1"/>
            </a:solidFill>
            <a:miter lim="800000"/>
            <a:headEnd/>
            <a:tailEnd/>
          </a:ln>
        </p:spPr>
        <p:txBody>
          <a:bodyPr wrap="none"/>
          <a:lstStyle/>
          <a:p>
            <a:endParaRPr lang="en-US"/>
          </a:p>
        </p:txBody>
      </p:sp>
      <p:sp>
        <p:nvSpPr>
          <p:cNvPr id="7173" name="Line 10"/>
          <p:cNvSpPr>
            <a:spLocks noChangeShapeType="1"/>
          </p:cNvSpPr>
          <p:nvPr/>
        </p:nvSpPr>
        <p:spPr bwMode="auto">
          <a:xfrm flipH="1">
            <a:off x="595313" y="485775"/>
            <a:ext cx="0" cy="2895600"/>
          </a:xfrm>
          <a:prstGeom prst="line">
            <a:avLst/>
          </a:prstGeom>
          <a:noFill/>
          <a:ln w="9525">
            <a:solidFill>
              <a:schemeClr val="tx1"/>
            </a:solidFill>
            <a:miter lim="800000"/>
            <a:headEnd/>
            <a:tailEnd/>
          </a:ln>
        </p:spPr>
        <p:txBody>
          <a:bodyPr wrap="none"/>
          <a:lstStyle/>
          <a:p>
            <a:endParaRPr lang="en-US"/>
          </a:p>
        </p:txBody>
      </p:sp>
      <p:sp>
        <p:nvSpPr>
          <p:cNvPr id="7174" name="Rectangle 11"/>
          <p:cNvSpPr>
            <a:spLocks noChangeArrowheads="1"/>
          </p:cNvSpPr>
          <p:nvPr/>
        </p:nvSpPr>
        <p:spPr bwMode="auto">
          <a:xfrm>
            <a:off x="595313" y="1019175"/>
            <a:ext cx="990600" cy="2438400"/>
          </a:xfrm>
          <a:prstGeom prst="rect">
            <a:avLst/>
          </a:prstGeom>
          <a:solidFill>
            <a:srgbClr val="99CCFF"/>
          </a:solidFill>
          <a:ln w="9525">
            <a:solidFill>
              <a:schemeClr val="tx1"/>
            </a:solidFill>
            <a:miter lim="800000"/>
            <a:headEnd/>
            <a:tailEnd/>
          </a:ln>
        </p:spPr>
        <p:txBody>
          <a:bodyPr wrap="none" anchor="ctr"/>
          <a:lstStyle/>
          <a:p>
            <a:pPr algn="ctr" eaLnBrk="1" hangingPunct="1"/>
            <a:endParaRPr lang="en-US" sz="2000">
              <a:latin typeface="Times New Roman" pitchFamily="16" charset="0"/>
            </a:endParaRPr>
          </a:p>
          <a:p>
            <a:pPr algn="ctr" eaLnBrk="1" hangingPunct="1"/>
            <a:endParaRPr lang="en-US" sz="2000">
              <a:latin typeface="Times New Roman" pitchFamily="16" charset="0"/>
            </a:endParaRPr>
          </a:p>
        </p:txBody>
      </p:sp>
      <p:sp>
        <p:nvSpPr>
          <p:cNvPr id="7175" name="Oval 12"/>
          <p:cNvSpPr>
            <a:spLocks noChangeArrowheads="1"/>
          </p:cNvSpPr>
          <p:nvPr/>
        </p:nvSpPr>
        <p:spPr bwMode="auto">
          <a:xfrm>
            <a:off x="595313" y="942975"/>
            <a:ext cx="990600" cy="228600"/>
          </a:xfrm>
          <a:prstGeom prst="ellipse">
            <a:avLst/>
          </a:prstGeom>
          <a:solidFill>
            <a:srgbClr val="99CCFF"/>
          </a:solidFill>
          <a:ln w="9525">
            <a:solidFill>
              <a:schemeClr val="tx1"/>
            </a:solidFill>
            <a:miter lim="800000"/>
            <a:headEnd/>
            <a:tailEnd/>
          </a:ln>
        </p:spPr>
        <p:txBody>
          <a:bodyPr wrap="none" anchor="ctr"/>
          <a:lstStyle/>
          <a:p>
            <a:endParaRPr lang="sr-Latn-CS"/>
          </a:p>
        </p:txBody>
      </p:sp>
      <p:sp>
        <p:nvSpPr>
          <p:cNvPr id="7176" name="Oval 13"/>
          <p:cNvSpPr>
            <a:spLocks noChangeArrowheads="1"/>
          </p:cNvSpPr>
          <p:nvPr/>
        </p:nvSpPr>
        <p:spPr bwMode="auto">
          <a:xfrm>
            <a:off x="2195513" y="333375"/>
            <a:ext cx="990600" cy="304800"/>
          </a:xfrm>
          <a:prstGeom prst="ellipse">
            <a:avLst/>
          </a:prstGeom>
          <a:solidFill>
            <a:srgbClr val="FFFFFF"/>
          </a:solidFill>
          <a:ln w="9525">
            <a:solidFill>
              <a:schemeClr val="tx1"/>
            </a:solidFill>
            <a:miter lim="800000"/>
            <a:headEnd/>
            <a:tailEnd/>
          </a:ln>
        </p:spPr>
        <p:txBody>
          <a:bodyPr wrap="none" anchor="ctr"/>
          <a:lstStyle/>
          <a:p>
            <a:endParaRPr lang="sr-Latn-CS"/>
          </a:p>
        </p:txBody>
      </p:sp>
      <p:sp>
        <p:nvSpPr>
          <p:cNvPr id="7177" name="Oval 14"/>
          <p:cNvSpPr>
            <a:spLocks noChangeArrowheads="1"/>
          </p:cNvSpPr>
          <p:nvPr/>
        </p:nvSpPr>
        <p:spPr bwMode="auto">
          <a:xfrm>
            <a:off x="3948113" y="333375"/>
            <a:ext cx="990600" cy="304800"/>
          </a:xfrm>
          <a:prstGeom prst="ellipse">
            <a:avLst/>
          </a:prstGeom>
          <a:solidFill>
            <a:srgbClr val="FFFFFF"/>
          </a:solidFill>
          <a:ln w="9525">
            <a:solidFill>
              <a:schemeClr val="tx1"/>
            </a:solidFill>
            <a:miter lim="800000"/>
            <a:headEnd/>
            <a:tailEnd/>
          </a:ln>
        </p:spPr>
        <p:txBody>
          <a:bodyPr wrap="none" anchor="ctr"/>
          <a:lstStyle/>
          <a:p>
            <a:endParaRPr lang="sr-Latn-CS"/>
          </a:p>
        </p:txBody>
      </p:sp>
      <p:sp>
        <p:nvSpPr>
          <p:cNvPr id="7178" name="Oval 15"/>
          <p:cNvSpPr>
            <a:spLocks noChangeArrowheads="1"/>
          </p:cNvSpPr>
          <p:nvPr/>
        </p:nvSpPr>
        <p:spPr bwMode="auto">
          <a:xfrm>
            <a:off x="5776913" y="333375"/>
            <a:ext cx="990600" cy="304800"/>
          </a:xfrm>
          <a:prstGeom prst="ellipse">
            <a:avLst/>
          </a:prstGeom>
          <a:solidFill>
            <a:srgbClr val="FFFFFF"/>
          </a:solidFill>
          <a:ln w="9525">
            <a:solidFill>
              <a:schemeClr val="tx1"/>
            </a:solidFill>
            <a:miter lim="800000"/>
            <a:headEnd/>
            <a:tailEnd/>
          </a:ln>
        </p:spPr>
        <p:txBody>
          <a:bodyPr wrap="none" anchor="ctr"/>
          <a:lstStyle/>
          <a:p>
            <a:endParaRPr lang="sr-Latn-CS"/>
          </a:p>
        </p:txBody>
      </p:sp>
      <p:sp>
        <p:nvSpPr>
          <p:cNvPr id="7179" name="Oval 16"/>
          <p:cNvSpPr>
            <a:spLocks noChangeArrowheads="1"/>
          </p:cNvSpPr>
          <p:nvPr/>
        </p:nvSpPr>
        <p:spPr bwMode="auto">
          <a:xfrm>
            <a:off x="7453313" y="333375"/>
            <a:ext cx="990600" cy="304800"/>
          </a:xfrm>
          <a:prstGeom prst="ellipse">
            <a:avLst/>
          </a:prstGeom>
          <a:solidFill>
            <a:srgbClr val="FFFFFF"/>
          </a:solidFill>
          <a:ln w="9525">
            <a:solidFill>
              <a:schemeClr val="tx1"/>
            </a:solidFill>
            <a:miter lim="800000"/>
            <a:headEnd/>
            <a:tailEnd/>
          </a:ln>
        </p:spPr>
        <p:txBody>
          <a:bodyPr wrap="none" anchor="ctr"/>
          <a:lstStyle/>
          <a:p>
            <a:endParaRPr lang="sr-Latn-CS"/>
          </a:p>
        </p:txBody>
      </p:sp>
      <p:sp>
        <p:nvSpPr>
          <p:cNvPr id="7180" name="Line 17"/>
          <p:cNvSpPr>
            <a:spLocks noChangeShapeType="1"/>
          </p:cNvSpPr>
          <p:nvPr/>
        </p:nvSpPr>
        <p:spPr bwMode="auto">
          <a:xfrm>
            <a:off x="3186113" y="485775"/>
            <a:ext cx="0" cy="2971800"/>
          </a:xfrm>
          <a:prstGeom prst="line">
            <a:avLst/>
          </a:prstGeom>
          <a:noFill/>
          <a:ln w="9525">
            <a:solidFill>
              <a:schemeClr val="tx1"/>
            </a:solidFill>
            <a:miter lim="800000"/>
            <a:headEnd/>
            <a:tailEnd/>
          </a:ln>
        </p:spPr>
        <p:txBody>
          <a:bodyPr wrap="none"/>
          <a:lstStyle/>
          <a:p>
            <a:endParaRPr lang="en-US"/>
          </a:p>
        </p:txBody>
      </p:sp>
      <p:sp>
        <p:nvSpPr>
          <p:cNvPr id="7181" name="Line 18"/>
          <p:cNvSpPr>
            <a:spLocks noChangeShapeType="1"/>
          </p:cNvSpPr>
          <p:nvPr/>
        </p:nvSpPr>
        <p:spPr bwMode="auto">
          <a:xfrm>
            <a:off x="2195513" y="485775"/>
            <a:ext cx="0" cy="2971800"/>
          </a:xfrm>
          <a:prstGeom prst="line">
            <a:avLst/>
          </a:prstGeom>
          <a:noFill/>
          <a:ln w="9525">
            <a:solidFill>
              <a:schemeClr val="tx1"/>
            </a:solidFill>
            <a:miter lim="800000"/>
            <a:headEnd/>
            <a:tailEnd/>
          </a:ln>
        </p:spPr>
        <p:txBody>
          <a:bodyPr wrap="none"/>
          <a:lstStyle/>
          <a:p>
            <a:endParaRPr lang="en-US"/>
          </a:p>
        </p:txBody>
      </p:sp>
      <p:sp>
        <p:nvSpPr>
          <p:cNvPr id="7182" name="Line 19"/>
          <p:cNvSpPr>
            <a:spLocks noChangeShapeType="1"/>
          </p:cNvSpPr>
          <p:nvPr/>
        </p:nvSpPr>
        <p:spPr bwMode="auto">
          <a:xfrm>
            <a:off x="3948113" y="485775"/>
            <a:ext cx="0" cy="2895600"/>
          </a:xfrm>
          <a:prstGeom prst="line">
            <a:avLst/>
          </a:prstGeom>
          <a:noFill/>
          <a:ln w="9525">
            <a:solidFill>
              <a:schemeClr val="tx1"/>
            </a:solidFill>
            <a:miter lim="800000"/>
            <a:headEnd/>
            <a:tailEnd/>
          </a:ln>
        </p:spPr>
        <p:txBody>
          <a:bodyPr wrap="none"/>
          <a:lstStyle/>
          <a:p>
            <a:endParaRPr lang="en-US"/>
          </a:p>
        </p:txBody>
      </p:sp>
      <p:sp>
        <p:nvSpPr>
          <p:cNvPr id="7183" name="Line 20"/>
          <p:cNvSpPr>
            <a:spLocks noChangeShapeType="1"/>
          </p:cNvSpPr>
          <p:nvPr/>
        </p:nvSpPr>
        <p:spPr bwMode="auto">
          <a:xfrm flipH="1">
            <a:off x="4932363" y="476250"/>
            <a:ext cx="0" cy="2895600"/>
          </a:xfrm>
          <a:prstGeom prst="line">
            <a:avLst/>
          </a:prstGeom>
          <a:noFill/>
          <a:ln w="9525">
            <a:solidFill>
              <a:schemeClr val="tx1"/>
            </a:solidFill>
            <a:miter lim="800000"/>
            <a:headEnd/>
            <a:tailEnd/>
          </a:ln>
        </p:spPr>
        <p:txBody>
          <a:bodyPr wrap="none"/>
          <a:lstStyle/>
          <a:p>
            <a:endParaRPr lang="en-US"/>
          </a:p>
        </p:txBody>
      </p:sp>
      <p:sp>
        <p:nvSpPr>
          <p:cNvPr id="7184" name="Line 21"/>
          <p:cNvSpPr>
            <a:spLocks noChangeShapeType="1"/>
          </p:cNvSpPr>
          <p:nvPr/>
        </p:nvSpPr>
        <p:spPr bwMode="auto">
          <a:xfrm>
            <a:off x="5776913" y="485775"/>
            <a:ext cx="0" cy="3048000"/>
          </a:xfrm>
          <a:prstGeom prst="line">
            <a:avLst/>
          </a:prstGeom>
          <a:noFill/>
          <a:ln w="9525">
            <a:solidFill>
              <a:schemeClr val="tx1"/>
            </a:solidFill>
            <a:miter lim="800000"/>
            <a:headEnd/>
            <a:tailEnd/>
          </a:ln>
        </p:spPr>
        <p:txBody>
          <a:bodyPr wrap="none"/>
          <a:lstStyle/>
          <a:p>
            <a:endParaRPr lang="en-US"/>
          </a:p>
        </p:txBody>
      </p:sp>
      <p:sp>
        <p:nvSpPr>
          <p:cNvPr id="7185" name="Line 22"/>
          <p:cNvSpPr>
            <a:spLocks noChangeShapeType="1"/>
          </p:cNvSpPr>
          <p:nvPr/>
        </p:nvSpPr>
        <p:spPr bwMode="auto">
          <a:xfrm>
            <a:off x="6767513" y="485775"/>
            <a:ext cx="0" cy="2895600"/>
          </a:xfrm>
          <a:prstGeom prst="line">
            <a:avLst/>
          </a:prstGeom>
          <a:noFill/>
          <a:ln w="9525">
            <a:solidFill>
              <a:schemeClr val="tx1"/>
            </a:solidFill>
            <a:miter lim="800000"/>
            <a:headEnd/>
            <a:tailEnd/>
          </a:ln>
        </p:spPr>
        <p:txBody>
          <a:bodyPr wrap="none"/>
          <a:lstStyle/>
          <a:p>
            <a:endParaRPr lang="en-US"/>
          </a:p>
        </p:txBody>
      </p:sp>
      <p:sp>
        <p:nvSpPr>
          <p:cNvPr id="7186" name="Line 23"/>
          <p:cNvSpPr>
            <a:spLocks noChangeShapeType="1"/>
          </p:cNvSpPr>
          <p:nvPr/>
        </p:nvSpPr>
        <p:spPr bwMode="auto">
          <a:xfrm>
            <a:off x="7453313" y="485775"/>
            <a:ext cx="0" cy="2971800"/>
          </a:xfrm>
          <a:prstGeom prst="line">
            <a:avLst/>
          </a:prstGeom>
          <a:noFill/>
          <a:ln w="9525">
            <a:solidFill>
              <a:schemeClr val="tx1"/>
            </a:solidFill>
            <a:miter lim="800000"/>
            <a:headEnd/>
            <a:tailEnd/>
          </a:ln>
        </p:spPr>
        <p:txBody>
          <a:bodyPr wrap="none"/>
          <a:lstStyle/>
          <a:p>
            <a:endParaRPr lang="en-US"/>
          </a:p>
        </p:txBody>
      </p:sp>
      <p:sp>
        <p:nvSpPr>
          <p:cNvPr id="7187" name="Line 24"/>
          <p:cNvSpPr>
            <a:spLocks noChangeShapeType="1"/>
          </p:cNvSpPr>
          <p:nvPr/>
        </p:nvSpPr>
        <p:spPr bwMode="auto">
          <a:xfrm>
            <a:off x="8443913" y="485775"/>
            <a:ext cx="0" cy="2971800"/>
          </a:xfrm>
          <a:prstGeom prst="line">
            <a:avLst/>
          </a:prstGeom>
          <a:noFill/>
          <a:ln w="9525">
            <a:solidFill>
              <a:schemeClr val="tx1"/>
            </a:solidFill>
            <a:miter lim="800000"/>
            <a:headEnd/>
            <a:tailEnd/>
          </a:ln>
        </p:spPr>
        <p:txBody>
          <a:bodyPr wrap="none"/>
          <a:lstStyle/>
          <a:p>
            <a:endParaRPr lang="en-US"/>
          </a:p>
        </p:txBody>
      </p:sp>
      <p:sp>
        <p:nvSpPr>
          <p:cNvPr id="7188" name="Rectangle 25"/>
          <p:cNvSpPr>
            <a:spLocks noChangeArrowheads="1"/>
          </p:cNvSpPr>
          <p:nvPr/>
        </p:nvSpPr>
        <p:spPr bwMode="auto">
          <a:xfrm>
            <a:off x="2195513" y="2162175"/>
            <a:ext cx="990600" cy="1295400"/>
          </a:xfrm>
          <a:prstGeom prst="rect">
            <a:avLst/>
          </a:prstGeom>
          <a:solidFill>
            <a:srgbClr val="99CCFF"/>
          </a:solidFill>
          <a:ln w="9525">
            <a:solidFill>
              <a:schemeClr val="tx1"/>
            </a:solidFill>
            <a:miter lim="800000"/>
            <a:headEnd/>
            <a:tailEnd/>
          </a:ln>
        </p:spPr>
        <p:txBody>
          <a:bodyPr wrap="none" anchor="ctr"/>
          <a:lstStyle/>
          <a:p>
            <a:endParaRPr lang="sr-Latn-CS"/>
          </a:p>
        </p:txBody>
      </p:sp>
      <p:sp>
        <p:nvSpPr>
          <p:cNvPr id="7189" name="Oval 26"/>
          <p:cNvSpPr>
            <a:spLocks noChangeArrowheads="1"/>
          </p:cNvSpPr>
          <p:nvPr/>
        </p:nvSpPr>
        <p:spPr bwMode="auto">
          <a:xfrm>
            <a:off x="2195513" y="2009775"/>
            <a:ext cx="990600" cy="228600"/>
          </a:xfrm>
          <a:prstGeom prst="ellipse">
            <a:avLst/>
          </a:prstGeom>
          <a:solidFill>
            <a:srgbClr val="99CCFF"/>
          </a:solidFill>
          <a:ln w="9525">
            <a:solidFill>
              <a:schemeClr val="tx1"/>
            </a:solidFill>
            <a:miter lim="800000"/>
            <a:headEnd/>
            <a:tailEnd/>
          </a:ln>
        </p:spPr>
        <p:txBody>
          <a:bodyPr wrap="none" anchor="ctr"/>
          <a:lstStyle/>
          <a:p>
            <a:endParaRPr lang="sr-Latn-CS"/>
          </a:p>
        </p:txBody>
      </p:sp>
      <p:sp>
        <p:nvSpPr>
          <p:cNvPr id="7190" name="Oval 27"/>
          <p:cNvSpPr>
            <a:spLocks noChangeArrowheads="1"/>
          </p:cNvSpPr>
          <p:nvPr/>
        </p:nvSpPr>
        <p:spPr bwMode="auto">
          <a:xfrm>
            <a:off x="595313" y="3381375"/>
            <a:ext cx="990600" cy="228600"/>
          </a:xfrm>
          <a:prstGeom prst="ellipse">
            <a:avLst/>
          </a:prstGeom>
          <a:solidFill>
            <a:srgbClr val="99CCFF"/>
          </a:solidFill>
          <a:ln w="9525">
            <a:solidFill>
              <a:schemeClr val="tx1"/>
            </a:solidFill>
            <a:miter lim="800000"/>
            <a:headEnd/>
            <a:tailEnd/>
          </a:ln>
        </p:spPr>
        <p:txBody>
          <a:bodyPr wrap="none" anchor="ctr"/>
          <a:lstStyle/>
          <a:p>
            <a:endParaRPr lang="sr-Latn-CS"/>
          </a:p>
        </p:txBody>
      </p:sp>
      <p:sp>
        <p:nvSpPr>
          <p:cNvPr id="7191" name="Oval 28"/>
          <p:cNvSpPr>
            <a:spLocks noChangeArrowheads="1"/>
          </p:cNvSpPr>
          <p:nvPr/>
        </p:nvSpPr>
        <p:spPr bwMode="auto">
          <a:xfrm>
            <a:off x="2195513" y="3381375"/>
            <a:ext cx="990600" cy="228600"/>
          </a:xfrm>
          <a:prstGeom prst="ellipse">
            <a:avLst/>
          </a:prstGeom>
          <a:solidFill>
            <a:srgbClr val="99CCFF"/>
          </a:solidFill>
          <a:ln w="9525">
            <a:solidFill>
              <a:schemeClr val="tx1"/>
            </a:solidFill>
            <a:miter lim="800000"/>
            <a:headEnd/>
            <a:tailEnd/>
          </a:ln>
        </p:spPr>
        <p:txBody>
          <a:bodyPr wrap="none" anchor="ctr"/>
          <a:lstStyle/>
          <a:p>
            <a:endParaRPr lang="sr-Latn-CS"/>
          </a:p>
        </p:txBody>
      </p:sp>
      <p:sp>
        <p:nvSpPr>
          <p:cNvPr id="7192" name="Rectangle 29"/>
          <p:cNvSpPr>
            <a:spLocks noChangeArrowheads="1"/>
          </p:cNvSpPr>
          <p:nvPr/>
        </p:nvSpPr>
        <p:spPr bwMode="auto">
          <a:xfrm>
            <a:off x="3948113" y="2771775"/>
            <a:ext cx="990600" cy="762000"/>
          </a:xfrm>
          <a:prstGeom prst="rect">
            <a:avLst/>
          </a:prstGeom>
          <a:solidFill>
            <a:srgbClr val="99CCFF"/>
          </a:solidFill>
          <a:ln w="9525">
            <a:solidFill>
              <a:schemeClr val="tx1"/>
            </a:solidFill>
            <a:miter lim="800000"/>
            <a:headEnd/>
            <a:tailEnd/>
          </a:ln>
        </p:spPr>
        <p:txBody>
          <a:bodyPr wrap="none" anchor="ctr"/>
          <a:lstStyle/>
          <a:p>
            <a:endParaRPr lang="sr-Latn-CS"/>
          </a:p>
        </p:txBody>
      </p:sp>
      <p:sp>
        <p:nvSpPr>
          <p:cNvPr id="7193" name="Oval 30"/>
          <p:cNvSpPr>
            <a:spLocks noChangeArrowheads="1"/>
          </p:cNvSpPr>
          <p:nvPr/>
        </p:nvSpPr>
        <p:spPr bwMode="auto">
          <a:xfrm>
            <a:off x="3948113" y="2619375"/>
            <a:ext cx="990600" cy="228600"/>
          </a:xfrm>
          <a:prstGeom prst="ellipse">
            <a:avLst/>
          </a:prstGeom>
          <a:solidFill>
            <a:srgbClr val="99CCFF"/>
          </a:solidFill>
          <a:ln w="9525">
            <a:solidFill>
              <a:schemeClr val="tx1"/>
            </a:solidFill>
            <a:miter lim="800000"/>
            <a:headEnd/>
            <a:tailEnd/>
          </a:ln>
        </p:spPr>
        <p:txBody>
          <a:bodyPr wrap="none" anchor="ctr"/>
          <a:lstStyle/>
          <a:p>
            <a:endParaRPr lang="sr-Latn-CS"/>
          </a:p>
        </p:txBody>
      </p:sp>
      <p:sp>
        <p:nvSpPr>
          <p:cNvPr id="7194" name="Oval 31"/>
          <p:cNvSpPr>
            <a:spLocks noChangeArrowheads="1"/>
          </p:cNvSpPr>
          <p:nvPr/>
        </p:nvSpPr>
        <p:spPr bwMode="auto">
          <a:xfrm>
            <a:off x="3948113" y="3381375"/>
            <a:ext cx="990600" cy="228600"/>
          </a:xfrm>
          <a:prstGeom prst="ellipse">
            <a:avLst/>
          </a:prstGeom>
          <a:solidFill>
            <a:srgbClr val="99CCFF"/>
          </a:solidFill>
          <a:ln w="9525">
            <a:solidFill>
              <a:schemeClr val="tx1"/>
            </a:solidFill>
            <a:miter lim="800000"/>
            <a:headEnd/>
            <a:tailEnd/>
          </a:ln>
        </p:spPr>
        <p:txBody>
          <a:bodyPr wrap="none" anchor="ctr"/>
          <a:lstStyle/>
          <a:p>
            <a:endParaRPr lang="sr-Latn-CS"/>
          </a:p>
        </p:txBody>
      </p:sp>
      <p:sp>
        <p:nvSpPr>
          <p:cNvPr id="7195" name="Rectangle 32"/>
          <p:cNvSpPr>
            <a:spLocks noChangeArrowheads="1"/>
          </p:cNvSpPr>
          <p:nvPr/>
        </p:nvSpPr>
        <p:spPr bwMode="auto">
          <a:xfrm>
            <a:off x="5776913" y="3076575"/>
            <a:ext cx="990600" cy="457200"/>
          </a:xfrm>
          <a:prstGeom prst="rect">
            <a:avLst/>
          </a:prstGeom>
          <a:solidFill>
            <a:srgbClr val="99CCFF"/>
          </a:solidFill>
          <a:ln w="9525">
            <a:solidFill>
              <a:schemeClr val="tx1"/>
            </a:solidFill>
            <a:miter lim="800000"/>
            <a:headEnd/>
            <a:tailEnd/>
          </a:ln>
        </p:spPr>
        <p:txBody>
          <a:bodyPr wrap="none" anchor="ctr"/>
          <a:lstStyle/>
          <a:p>
            <a:endParaRPr lang="sr-Latn-CS"/>
          </a:p>
        </p:txBody>
      </p:sp>
      <p:sp>
        <p:nvSpPr>
          <p:cNvPr id="7196" name="Oval 33"/>
          <p:cNvSpPr>
            <a:spLocks noChangeArrowheads="1"/>
          </p:cNvSpPr>
          <p:nvPr/>
        </p:nvSpPr>
        <p:spPr bwMode="auto">
          <a:xfrm>
            <a:off x="5776913" y="3000375"/>
            <a:ext cx="990600" cy="228600"/>
          </a:xfrm>
          <a:prstGeom prst="ellipse">
            <a:avLst/>
          </a:prstGeom>
          <a:solidFill>
            <a:srgbClr val="99CCFF"/>
          </a:solidFill>
          <a:ln w="9525">
            <a:solidFill>
              <a:schemeClr val="tx1"/>
            </a:solidFill>
            <a:miter lim="800000"/>
            <a:headEnd/>
            <a:tailEnd/>
          </a:ln>
        </p:spPr>
        <p:txBody>
          <a:bodyPr wrap="none" anchor="ctr"/>
          <a:lstStyle/>
          <a:p>
            <a:endParaRPr lang="sr-Latn-CS"/>
          </a:p>
        </p:txBody>
      </p:sp>
      <p:sp>
        <p:nvSpPr>
          <p:cNvPr id="7197" name="Oval 34"/>
          <p:cNvSpPr>
            <a:spLocks noChangeArrowheads="1"/>
          </p:cNvSpPr>
          <p:nvPr/>
        </p:nvSpPr>
        <p:spPr bwMode="auto">
          <a:xfrm>
            <a:off x="5776913" y="3381375"/>
            <a:ext cx="990600" cy="228600"/>
          </a:xfrm>
          <a:prstGeom prst="ellipse">
            <a:avLst/>
          </a:prstGeom>
          <a:solidFill>
            <a:srgbClr val="99CCFF"/>
          </a:solidFill>
          <a:ln w="9525">
            <a:solidFill>
              <a:schemeClr val="tx1"/>
            </a:solidFill>
            <a:miter lim="800000"/>
            <a:headEnd/>
            <a:tailEnd/>
          </a:ln>
        </p:spPr>
        <p:txBody>
          <a:bodyPr wrap="none" anchor="ctr"/>
          <a:lstStyle/>
          <a:p>
            <a:endParaRPr lang="sr-Latn-CS"/>
          </a:p>
        </p:txBody>
      </p:sp>
      <p:sp>
        <p:nvSpPr>
          <p:cNvPr id="7198" name="Oval 35"/>
          <p:cNvSpPr>
            <a:spLocks noChangeArrowheads="1"/>
          </p:cNvSpPr>
          <p:nvPr/>
        </p:nvSpPr>
        <p:spPr bwMode="auto">
          <a:xfrm>
            <a:off x="7453313" y="3381375"/>
            <a:ext cx="990600" cy="228600"/>
          </a:xfrm>
          <a:prstGeom prst="ellipse">
            <a:avLst/>
          </a:prstGeom>
          <a:solidFill>
            <a:srgbClr val="FFFFFF"/>
          </a:solidFill>
          <a:ln w="9525">
            <a:solidFill>
              <a:schemeClr val="tx1"/>
            </a:solidFill>
            <a:miter lim="800000"/>
            <a:headEnd/>
            <a:tailEnd/>
          </a:ln>
        </p:spPr>
        <p:txBody>
          <a:bodyPr wrap="none" anchor="ctr"/>
          <a:lstStyle/>
          <a:p>
            <a:endParaRPr lang="sr-Latn-CS"/>
          </a:p>
        </p:txBody>
      </p:sp>
      <p:sp>
        <p:nvSpPr>
          <p:cNvPr id="7199" name="Line 36"/>
          <p:cNvSpPr>
            <a:spLocks noChangeShapeType="1"/>
          </p:cNvSpPr>
          <p:nvPr/>
        </p:nvSpPr>
        <p:spPr bwMode="auto">
          <a:xfrm>
            <a:off x="7453313" y="3457575"/>
            <a:ext cx="0" cy="0"/>
          </a:xfrm>
          <a:prstGeom prst="line">
            <a:avLst/>
          </a:prstGeom>
          <a:noFill/>
          <a:ln w="9525">
            <a:solidFill>
              <a:schemeClr val="tx1"/>
            </a:solidFill>
            <a:miter lim="800000"/>
            <a:headEnd/>
            <a:tailEnd/>
          </a:ln>
        </p:spPr>
        <p:txBody>
          <a:bodyPr wrap="none"/>
          <a:lstStyle/>
          <a:p>
            <a:endParaRPr lang="en-US"/>
          </a:p>
        </p:txBody>
      </p:sp>
      <p:sp>
        <p:nvSpPr>
          <p:cNvPr id="7200" name="Line 37"/>
          <p:cNvSpPr>
            <a:spLocks noChangeShapeType="1"/>
          </p:cNvSpPr>
          <p:nvPr/>
        </p:nvSpPr>
        <p:spPr bwMode="auto">
          <a:xfrm>
            <a:off x="290513" y="3609975"/>
            <a:ext cx="8534400" cy="0"/>
          </a:xfrm>
          <a:prstGeom prst="line">
            <a:avLst/>
          </a:prstGeom>
          <a:noFill/>
          <a:ln w="9525">
            <a:solidFill>
              <a:schemeClr val="tx1"/>
            </a:solidFill>
            <a:miter lim="800000"/>
            <a:headEnd/>
            <a:tailEnd/>
          </a:ln>
        </p:spPr>
        <p:txBody>
          <a:bodyPr wrap="none"/>
          <a:lstStyle/>
          <a:p>
            <a:endParaRPr lang="en-US"/>
          </a:p>
        </p:txBody>
      </p:sp>
      <p:sp>
        <p:nvSpPr>
          <p:cNvPr id="7201" name="Text Box 38"/>
          <p:cNvSpPr txBox="1">
            <a:spLocks noChangeArrowheads="1"/>
          </p:cNvSpPr>
          <p:nvPr/>
        </p:nvSpPr>
        <p:spPr bwMode="auto">
          <a:xfrm>
            <a:off x="2195513" y="1323975"/>
            <a:ext cx="1022350" cy="1066800"/>
          </a:xfrm>
          <a:prstGeom prst="rect">
            <a:avLst/>
          </a:prstGeom>
          <a:noFill/>
          <a:ln w="9525">
            <a:noFill/>
            <a:miter lim="800000"/>
            <a:headEnd/>
            <a:tailEnd/>
          </a:ln>
        </p:spPr>
        <p:txBody>
          <a:bodyPr>
            <a:spAutoFit/>
          </a:bodyPr>
          <a:lstStyle/>
          <a:p>
            <a:pPr eaLnBrk="1" hangingPunct="1"/>
            <a:r>
              <a:rPr lang="en" sz="2000">
                <a:latin typeface="Times New Roman" pitchFamily="16" charset="0"/>
              </a:rPr>
              <a:t>Sperm</a:t>
            </a:r>
            <a:endParaRPr lang="en-US" sz="2000">
              <a:latin typeface="Times New Roman" pitchFamily="16" charset="0"/>
            </a:endParaRPr>
          </a:p>
          <a:p>
            <a:pPr eaLnBrk="1" hangingPunct="1"/>
            <a:r>
              <a:rPr lang="en" sz="2000">
                <a:latin typeface="Times New Roman" pitchFamily="16" charset="0"/>
              </a:rPr>
              <a:t>11,000</a:t>
            </a:r>
          </a:p>
          <a:p>
            <a:pPr eaLnBrk="1" hangingPunct="1"/>
            <a:endParaRPr lang="en-US">
              <a:latin typeface="Times New Roman" pitchFamily="16" charset="0"/>
            </a:endParaRPr>
          </a:p>
        </p:txBody>
      </p:sp>
      <p:sp>
        <p:nvSpPr>
          <p:cNvPr id="7202" name="Text Box 39"/>
          <p:cNvSpPr txBox="1">
            <a:spLocks noChangeArrowheads="1"/>
          </p:cNvSpPr>
          <p:nvPr/>
        </p:nvSpPr>
        <p:spPr bwMode="auto">
          <a:xfrm>
            <a:off x="3810000" y="1557338"/>
            <a:ext cx="1371600" cy="1016000"/>
          </a:xfrm>
          <a:prstGeom prst="rect">
            <a:avLst/>
          </a:prstGeom>
          <a:noFill/>
          <a:ln w="9525">
            <a:noFill/>
            <a:miter lim="800000"/>
            <a:headEnd/>
            <a:tailEnd/>
          </a:ln>
        </p:spPr>
        <p:txBody>
          <a:bodyPr>
            <a:spAutoFit/>
          </a:bodyPr>
          <a:lstStyle/>
          <a:p>
            <a:pPr algn="ctr" eaLnBrk="1" hangingPunct="1"/>
            <a:r>
              <a:rPr lang="en" sz="2000">
                <a:latin typeface="Times New Roman" pitchFamily="16" charset="0"/>
              </a:rPr>
              <a:t>Vaginal also </a:t>
            </a:r>
          </a:p>
          <a:p>
            <a:pPr algn="ctr" eaLnBrk="1" hangingPunct="1"/>
            <a:r>
              <a:rPr lang="en" sz="2000">
                <a:latin typeface="Times New Roman" pitchFamily="16" charset="0"/>
              </a:rPr>
              <a:t>secret</a:t>
            </a:r>
            <a:endParaRPr lang="en-US" sz="2000">
              <a:latin typeface="Times New Roman" pitchFamily="16" charset="0"/>
            </a:endParaRPr>
          </a:p>
          <a:p>
            <a:pPr algn="ctr" eaLnBrk="1" hangingPunct="1"/>
            <a:r>
              <a:rPr lang="en" sz="2000">
                <a:latin typeface="Times New Roman" pitchFamily="16" charset="0"/>
              </a:rPr>
              <a:t>7,000</a:t>
            </a:r>
          </a:p>
        </p:txBody>
      </p:sp>
      <p:sp>
        <p:nvSpPr>
          <p:cNvPr id="7203" name="Text Box 40"/>
          <p:cNvSpPr txBox="1">
            <a:spLocks noChangeArrowheads="1"/>
          </p:cNvSpPr>
          <p:nvPr/>
        </p:nvSpPr>
        <p:spPr bwMode="auto">
          <a:xfrm>
            <a:off x="671513" y="1171575"/>
            <a:ext cx="882650" cy="701675"/>
          </a:xfrm>
          <a:prstGeom prst="rect">
            <a:avLst/>
          </a:prstGeom>
          <a:noFill/>
          <a:ln w="9525">
            <a:noFill/>
            <a:miter lim="800000"/>
            <a:headEnd/>
            <a:tailEnd/>
          </a:ln>
        </p:spPr>
        <p:txBody>
          <a:bodyPr wrap="none">
            <a:spAutoFit/>
          </a:bodyPr>
          <a:lstStyle/>
          <a:p>
            <a:pPr algn="ctr" eaLnBrk="1" hangingPunct="1"/>
            <a:r>
              <a:rPr lang="en" sz="2000" dirty="0">
                <a:latin typeface="Times New Roman" pitchFamily="16" charset="0"/>
              </a:rPr>
              <a:t>Blood</a:t>
            </a:r>
            <a:endParaRPr lang="en-US" sz="2000" dirty="0">
              <a:latin typeface="Times New Roman" pitchFamily="16" charset="0"/>
            </a:endParaRPr>
          </a:p>
          <a:p>
            <a:pPr algn="ctr" eaLnBrk="1" hangingPunct="1"/>
            <a:r>
              <a:rPr lang="en" sz="2000" dirty="0">
                <a:latin typeface="Times New Roman" pitchFamily="16" charset="0"/>
              </a:rPr>
              <a:t>18,000</a:t>
            </a:r>
          </a:p>
        </p:txBody>
      </p:sp>
      <p:sp>
        <p:nvSpPr>
          <p:cNvPr id="7204" name="Text Box 41"/>
          <p:cNvSpPr txBox="1">
            <a:spLocks noChangeArrowheads="1"/>
          </p:cNvSpPr>
          <p:nvPr/>
        </p:nvSpPr>
        <p:spPr bwMode="auto">
          <a:xfrm>
            <a:off x="5743575" y="1857375"/>
            <a:ext cx="1119188" cy="1006475"/>
          </a:xfrm>
          <a:prstGeom prst="rect">
            <a:avLst/>
          </a:prstGeom>
          <a:noFill/>
          <a:ln w="9525">
            <a:noFill/>
            <a:miter lim="800000"/>
            <a:headEnd/>
            <a:tailEnd/>
          </a:ln>
        </p:spPr>
        <p:txBody>
          <a:bodyPr wrap="none">
            <a:spAutoFit/>
          </a:bodyPr>
          <a:lstStyle/>
          <a:p>
            <a:pPr algn="ctr" eaLnBrk="1" hangingPunct="1"/>
            <a:r>
              <a:rPr lang="en" sz="2000">
                <a:latin typeface="Times New Roman" pitchFamily="16" charset="0"/>
              </a:rPr>
              <a:t>Motherly</a:t>
            </a:r>
          </a:p>
          <a:p>
            <a:pPr algn="ctr" eaLnBrk="1" hangingPunct="1"/>
            <a:r>
              <a:rPr lang="en" sz="2000">
                <a:latin typeface="Times New Roman" pitchFamily="16" charset="0"/>
              </a:rPr>
              <a:t>milk</a:t>
            </a:r>
            <a:endParaRPr lang="en-US" sz="2000">
              <a:latin typeface="Times New Roman" pitchFamily="16" charset="0"/>
            </a:endParaRPr>
          </a:p>
          <a:p>
            <a:pPr algn="ctr" eaLnBrk="1" hangingPunct="1"/>
            <a:r>
              <a:rPr lang="en" sz="2000">
                <a:latin typeface="Times New Roman" pitchFamily="16" charset="0"/>
              </a:rPr>
              <a:t>4,000</a:t>
            </a:r>
          </a:p>
        </p:txBody>
      </p:sp>
      <p:sp>
        <p:nvSpPr>
          <p:cNvPr id="7205" name="Text Box 42"/>
          <p:cNvSpPr txBox="1">
            <a:spLocks noChangeArrowheads="1"/>
          </p:cNvSpPr>
          <p:nvPr/>
        </p:nvSpPr>
        <p:spPr bwMode="auto">
          <a:xfrm>
            <a:off x="7307263" y="2566988"/>
            <a:ext cx="1268412" cy="769937"/>
          </a:xfrm>
          <a:prstGeom prst="rect">
            <a:avLst/>
          </a:prstGeom>
          <a:noFill/>
          <a:ln w="9525">
            <a:noFill/>
            <a:miter lim="800000"/>
            <a:headEnd/>
            <a:tailEnd/>
          </a:ln>
        </p:spPr>
        <p:txBody>
          <a:bodyPr wrap="none">
            <a:spAutoFit/>
          </a:bodyPr>
          <a:lstStyle/>
          <a:p>
            <a:pPr algn="ctr" eaLnBrk="1" hangingPunct="1"/>
            <a:r>
              <a:rPr lang="en" sz="2000">
                <a:latin typeface="Times New Roman" pitchFamily="16" charset="0"/>
              </a:rPr>
              <a:t>Saliva</a:t>
            </a:r>
            <a:endParaRPr lang="en-US" sz="2000">
              <a:latin typeface="Times New Roman" pitchFamily="16" charset="0"/>
            </a:endParaRPr>
          </a:p>
          <a:p>
            <a:pPr algn="ctr" eaLnBrk="1" hangingPunct="1"/>
            <a:r>
              <a:rPr lang="en">
                <a:latin typeface="Times New Roman" pitchFamily="16" charset="0"/>
              </a:rPr>
              <a:t>1</a:t>
            </a:r>
          </a:p>
        </p:txBody>
      </p:sp>
      <p:sp>
        <p:nvSpPr>
          <p:cNvPr id="7206" name="Text Box 43"/>
          <p:cNvSpPr txBox="1">
            <a:spLocks noChangeArrowheads="1"/>
          </p:cNvSpPr>
          <p:nvPr/>
        </p:nvSpPr>
        <p:spPr bwMode="auto">
          <a:xfrm>
            <a:off x="250825" y="3933825"/>
            <a:ext cx="8675688" cy="708025"/>
          </a:xfrm>
          <a:prstGeom prst="rect">
            <a:avLst/>
          </a:prstGeom>
          <a:noFill/>
          <a:ln w="9525">
            <a:noFill/>
            <a:miter lim="800000"/>
            <a:headEnd/>
            <a:tailEnd/>
          </a:ln>
        </p:spPr>
        <p:txBody>
          <a:bodyPr>
            <a:spAutoFit/>
          </a:bodyPr>
          <a:lstStyle/>
          <a:p>
            <a:pPr eaLnBrk="1" hangingPunct="1"/>
            <a:r>
              <a:rPr lang="en" sz="2000" i="1" dirty="0">
                <a:latin typeface="+mj-lt"/>
              </a:rPr>
              <a:t>Average number of HIV particles in 1 ml of individual body fluids in HIV-infected patients</a:t>
            </a:r>
            <a:endParaRPr lang="en-US" sz="2000" i="1" dirty="0">
              <a:latin typeface="+mj-lt"/>
            </a:endParaRPr>
          </a:p>
        </p:txBody>
      </p:sp>
      <p:sp>
        <p:nvSpPr>
          <p:cNvPr id="16423" name="Text Box 44"/>
          <p:cNvSpPr txBox="1">
            <a:spLocks noChangeArrowheads="1"/>
          </p:cNvSpPr>
          <p:nvPr/>
        </p:nvSpPr>
        <p:spPr bwMode="auto">
          <a:xfrm>
            <a:off x="1042988" y="4724400"/>
            <a:ext cx="7200900" cy="1545038"/>
          </a:xfrm>
          <a:prstGeom prst="rect">
            <a:avLst/>
          </a:prstGeom>
          <a:solidFill>
            <a:schemeClr val="bg1"/>
          </a:solidFill>
          <a:ln>
            <a:headEnd/>
            <a:tailEnd/>
          </a:ln>
        </p:spPr>
        <p:style>
          <a:lnRef idx="1">
            <a:schemeClr val="dk1"/>
          </a:lnRef>
          <a:fillRef idx="2">
            <a:schemeClr val="dk1"/>
          </a:fillRef>
          <a:effectRef idx="1">
            <a:schemeClr val="dk1"/>
          </a:effectRef>
          <a:fontRef idx="minor">
            <a:schemeClr val="dk1"/>
          </a:fontRef>
        </p:style>
        <p:txBody>
          <a:bodyPr>
            <a:spAutoFit/>
          </a:bodyPr>
          <a:lstStyle/>
          <a:p>
            <a:pPr marL="342900" indent="-342900">
              <a:lnSpc>
                <a:spcPct val="120000"/>
              </a:lnSpc>
              <a:defRPr/>
            </a:pPr>
            <a:r>
              <a:rPr lang="en" sz="2000" dirty="0">
                <a:latin typeface="+mj-lt"/>
              </a:rPr>
              <a:t>Safely determined routes of transmission of HIV infection</a:t>
            </a:r>
          </a:p>
          <a:p>
            <a:pPr marL="342900" indent="-342900">
              <a:lnSpc>
                <a:spcPct val="120000"/>
              </a:lnSpc>
              <a:buFontTx/>
              <a:buChar char="•"/>
              <a:defRPr/>
            </a:pPr>
            <a:r>
              <a:rPr lang="en" sz="2000" dirty="0">
                <a:latin typeface="+mj-lt"/>
              </a:rPr>
              <a:t>Blood and blood derivatives</a:t>
            </a:r>
          </a:p>
          <a:p>
            <a:pPr marL="342900" indent="-342900">
              <a:lnSpc>
                <a:spcPct val="120000"/>
              </a:lnSpc>
              <a:buFontTx/>
              <a:buChar char="•"/>
              <a:defRPr/>
            </a:pPr>
            <a:r>
              <a:rPr lang="en" sz="2000" dirty="0">
                <a:latin typeface="+mj-lt"/>
              </a:rPr>
              <a:t>Sexual transmission</a:t>
            </a:r>
          </a:p>
          <a:p>
            <a:pPr marL="342900" indent="-342900">
              <a:lnSpc>
                <a:spcPct val="120000"/>
              </a:lnSpc>
              <a:buFontTx/>
              <a:buChar char="•"/>
              <a:defRPr/>
            </a:pPr>
            <a:r>
              <a:rPr lang="en" sz="2000" dirty="0">
                <a:latin typeface="+mj-lt"/>
              </a:rPr>
              <a:t>Mother-child transmission</a:t>
            </a:r>
            <a:endParaRPr lang="en-US" sz="2000" dirty="0">
              <a:latin typeface="+mj-lt"/>
            </a:endParaRPr>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normAutofit/>
          </a:bodyPr>
          <a:lstStyle/>
          <a:p>
            <a:r>
              <a:rPr lang="en" sz="2400" dirty="0"/>
              <a:t>HIV </a:t>
            </a:r>
            <a:r>
              <a:rPr lang="en" sz="2400" dirty="0" err="1"/>
              <a:t>infection</a:t>
            </a:r>
            <a:r>
              <a:rPr lang="en" sz="2400" dirty="0"/>
              <a:t> </a:t>
            </a:r>
            <a:r>
              <a:rPr lang="en" sz="2400" dirty="0" err="1"/>
              <a:t>se</a:t>
            </a:r>
            <a:r>
              <a:rPr lang="en" sz="2400" dirty="0"/>
              <a:t> </a:t>
            </a:r>
            <a:r>
              <a:rPr lang="en" sz="2400" dirty="0" err="1"/>
              <a:t>not</a:t>
            </a:r>
            <a:r>
              <a:rPr lang="en" sz="2400" dirty="0"/>
              <a:t> </a:t>
            </a:r>
            <a:r>
              <a:rPr lang="en" sz="2400" dirty="0" err="1"/>
              <a:t>can</a:t>
            </a:r>
            <a:r>
              <a:rPr lang="en" sz="2400" dirty="0"/>
              <a:t> </a:t>
            </a:r>
            <a:r>
              <a:rPr lang="en" sz="2400" dirty="0" err="1"/>
              <a:t>carry over </a:t>
            </a:r>
            <a:r>
              <a:rPr lang="en" sz="2400" dirty="0"/>
              <a:t>:</a:t>
            </a:r>
          </a:p>
        </p:txBody>
      </p:sp>
      <p:sp>
        <p:nvSpPr>
          <p:cNvPr id="3" name="Content Placeholder 2"/>
          <p:cNvSpPr>
            <a:spLocks noGrp="1"/>
          </p:cNvSpPr>
          <p:nvPr>
            <p:ph idx="1"/>
          </p:nvPr>
        </p:nvSpPr>
        <p:spPr>
          <a:xfrm>
            <a:off x="1524000" y="1981200"/>
            <a:ext cx="5257800" cy="4267200"/>
          </a:xfrm>
          <a:solidFill>
            <a:schemeClr val="bg1"/>
          </a:solidFill>
        </p:spPr>
        <p:style>
          <a:lnRef idx="0">
            <a:scrgbClr r="0" g="0" b="0"/>
          </a:lnRef>
          <a:fillRef idx="1001">
            <a:schemeClr val="lt2"/>
          </a:fillRef>
          <a:effectRef idx="0">
            <a:scrgbClr r="0" g="0" b="0"/>
          </a:effectRef>
          <a:fontRef idx="major"/>
        </p:style>
        <p:txBody>
          <a:bodyPr/>
          <a:lstStyle/>
          <a:p>
            <a:pPr>
              <a:buFont typeface="Wingdings" pitchFamily="2" charset="2"/>
              <a:buChar char="§"/>
              <a:defRPr/>
            </a:pPr>
            <a:r>
              <a:rPr lang="en" sz="2000" dirty="0"/>
              <a:t>With a kiss</a:t>
            </a:r>
          </a:p>
          <a:p>
            <a:pPr>
              <a:buFont typeface="Wingdings" pitchFamily="2" charset="2"/>
              <a:buChar char="§"/>
              <a:defRPr/>
            </a:pPr>
            <a:r>
              <a:rPr lang="en" sz="2000" dirty="0"/>
              <a:t>I give you a hug</a:t>
            </a:r>
          </a:p>
          <a:p>
            <a:pPr>
              <a:buFont typeface="Wingdings" pitchFamily="2" charset="2"/>
              <a:buChar char="§"/>
              <a:defRPr/>
            </a:pPr>
            <a:r>
              <a:rPr lang="en" sz="2000" dirty="0"/>
              <a:t>By touch</a:t>
            </a:r>
          </a:p>
          <a:p>
            <a:pPr>
              <a:buFont typeface="Wingdings" pitchFamily="2" charset="2"/>
              <a:buChar char="§"/>
              <a:defRPr/>
            </a:pPr>
            <a:r>
              <a:rPr lang="en" sz="2000" dirty="0"/>
              <a:t>I'm sweating</a:t>
            </a:r>
          </a:p>
          <a:p>
            <a:pPr>
              <a:buFont typeface="Wingdings" pitchFamily="2" charset="2"/>
              <a:buChar char="§"/>
              <a:defRPr/>
            </a:pPr>
            <a:r>
              <a:rPr lang="en" sz="2000" dirty="0"/>
              <a:t>Feces</a:t>
            </a:r>
          </a:p>
          <a:p>
            <a:pPr>
              <a:buFont typeface="Wingdings" pitchFamily="2" charset="2"/>
              <a:buChar char="§"/>
              <a:defRPr/>
            </a:pPr>
            <a:r>
              <a:rPr lang="en" sz="2000" dirty="0"/>
              <a:t>By sharing dishes or cups</a:t>
            </a:r>
          </a:p>
          <a:p>
            <a:pPr>
              <a:buFont typeface="Wingdings" pitchFamily="2" charset="2"/>
              <a:buChar char="§"/>
              <a:defRPr/>
            </a:pPr>
            <a:r>
              <a:rPr lang="en" sz="2000" dirty="0"/>
              <a:t>By sneezing</a:t>
            </a:r>
          </a:p>
          <a:p>
            <a:pPr>
              <a:buFont typeface="Wingdings" pitchFamily="2" charset="2"/>
              <a:buChar char="§"/>
              <a:defRPr/>
            </a:pPr>
            <a:r>
              <a:rPr lang="en" sz="2000" dirty="0"/>
              <a:t>Insects</a:t>
            </a:r>
          </a:p>
          <a:p>
            <a:pPr>
              <a:buFont typeface="Wingdings" pitchFamily="2" charset="2"/>
              <a:buChar char="§"/>
              <a:defRPr/>
            </a:pPr>
            <a:r>
              <a:rPr lang="en" sz="2000" dirty="0"/>
              <a:t>Bathing in the pool</a:t>
            </a:r>
          </a:p>
          <a:p>
            <a:pPr>
              <a:defRPr/>
            </a:pPr>
            <a:endParaRPr lang="en-US" sz="2400"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4"/>
          <p:cNvSpPr>
            <a:spLocks noGrp="1"/>
          </p:cNvSpPr>
          <p:nvPr>
            <p:ph type="title"/>
          </p:nvPr>
        </p:nvSpPr>
        <p:spPr>
          <a:xfrm>
            <a:off x="457200" y="274638"/>
            <a:ext cx="8229600" cy="792162"/>
          </a:xfrm>
          <a:ln>
            <a:solidFill>
              <a:schemeClr val="bg1"/>
            </a:solidFill>
          </a:ln>
        </p:spPr>
        <p:style>
          <a:lnRef idx="2">
            <a:schemeClr val="dk1"/>
          </a:lnRef>
          <a:fillRef idx="1">
            <a:schemeClr val="lt1"/>
          </a:fillRef>
          <a:effectRef idx="0">
            <a:schemeClr val="dk1"/>
          </a:effectRef>
          <a:fontRef idx="minor">
            <a:schemeClr val="dk1"/>
          </a:fontRef>
        </p:style>
        <p:txBody>
          <a:bodyPr>
            <a:normAutofit fontScale="90000"/>
          </a:bodyPr>
          <a:lstStyle/>
          <a:p>
            <a:pPr eaLnBrk="1" hangingPunct="1"/>
            <a:r>
              <a:rPr lang="en" sz="2400" dirty="0">
                <a:latin typeface="+mn-lt"/>
              </a:rPr>
              <a:t>Number those who died from AIDS during the 80s and the 90s  year past about Mr century</a:t>
            </a:r>
            <a:endParaRPr lang="en-US" sz="2400" dirty="0">
              <a:latin typeface="+mn-lt"/>
            </a:endParaRPr>
          </a:p>
        </p:txBody>
      </p:sp>
      <p:pic>
        <p:nvPicPr>
          <p:cNvPr id="11268" name="Picture 2" descr="D:\KME HIV\AIDS_Deaths-US_1987-1997.png"/>
          <p:cNvPicPr>
            <a:picLocks noChangeAspect="1" noChangeArrowheads="1"/>
          </p:cNvPicPr>
          <p:nvPr/>
        </p:nvPicPr>
        <p:blipFill>
          <a:blip r:embed="rId2" cstate="print"/>
          <a:srcRect/>
          <a:stretch>
            <a:fillRect/>
          </a:stretch>
        </p:blipFill>
        <p:spPr bwMode="auto">
          <a:xfrm>
            <a:off x="2209800" y="1676400"/>
            <a:ext cx="4191000" cy="4498975"/>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sz="2400" b="1" dirty="0" smtClean="0"/>
              <a:t>Natural course of HIV infection</a:t>
            </a:r>
            <a:endParaRPr lang="en-US" sz="2400" b="1" dirty="0"/>
          </a:p>
        </p:txBody>
      </p:sp>
      <p:pic>
        <p:nvPicPr>
          <p:cNvPr id="1028" name="Picture 4"/>
          <p:cNvPicPr>
            <a:picLocks noGrp="1" noChangeAspect="1" noChangeArrowheads="1"/>
          </p:cNvPicPr>
          <p:nvPr>
            <p:ph sz="half" idx="1"/>
          </p:nvPr>
        </p:nvPicPr>
        <p:blipFill>
          <a:blip r:embed="rId2" cstate="print"/>
          <a:srcRect/>
          <a:stretch>
            <a:fillRect/>
          </a:stretch>
        </p:blipFill>
        <p:spPr bwMode="auto">
          <a:xfrm>
            <a:off x="685800" y="1981200"/>
            <a:ext cx="7772400" cy="3957746"/>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034" name="Rectangle 2"/>
          <p:cNvSpPr>
            <a:spLocks noGrp="1" noChangeArrowheads="1"/>
          </p:cNvSpPr>
          <p:nvPr>
            <p:ph type="body" idx="1"/>
          </p:nvPr>
        </p:nvSpPr>
        <p:spPr>
          <a:xfrm>
            <a:off x="457200" y="549275"/>
            <a:ext cx="8229600" cy="5576888"/>
          </a:xfrm>
        </p:spPr>
        <p:txBody>
          <a:bodyPr>
            <a:normAutofit/>
          </a:bodyPr>
          <a:lstStyle/>
          <a:p>
            <a:pPr>
              <a:lnSpc>
                <a:spcPct val="80000"/>
              </a:lnSpc>
              <a:buNone/>
              <a:defRPr/>
            </a:pPr>
            <a:r>
              <a:rPr lang="en" sz="2000" b="1" dirty="0"/>
              <a:t>Examination of urine sediment</a:t>
            </a:r>
          </a:p>
          <a:p>
            <a:pPr>
              <a:lnSpc>
                <a:spcPct val="80000"/>
              </a:lnSpc>
              <a:buNone/>
              <a:defRPr/>
            </a:pPr>
            <a:r>
              <a:rPr lang="en" sz="2000" dirty="0"/>
              <a:t>2-3Le, 1-3Er, pro Ø, bilirubin+++, urobilinogen++</a:t>
            </a:r>
          </a:p>
          <a:p>
            <a:pPr>
              <a:lnSpc>
                <a:spcPct val="80000"/>
              </a:lnSpc>
              <a:buFont typeface="Wingdings" pitchFamily="2" charset="2"/>
              <a:buChar char="§"/>
              <a:defRPr/>
            </a:pPr>
            <a:endParaRPr lang="sr-Cyrl-RS" sz="2400" dirty="0"/>
          </a:p>
          <a:p>
            <a:pPr>
              <a:lnSpc>
                <a:spcPct val="80000"/>
              </a:lnSpc>
              <a:buNone/>
              <a:defRPr/>
            </a:pPr>
            <a:r>
              <a:rPr lang="en" sz="2000" b="1" dirty="0"/>
              <a:t>Biochemical analyses</a:t>
            </a:r>
          </a:p>
          <a:p>
            <a:pPr>
              <a:lnSpc>
                <a:spcPct val="80000"/>
              </a:lnSpc>
              <a:buFont typeface="Wingdings" pitchFamily="2" charset="2"/>
              <a:buChar char="§"/>
              <a:defRPr/>
            </a:pPr>
            <a:r>
              <a:rPr lang="en" sz="2000" dirty="0"/>
              <a:t>urea: 5.1 mmol/l,</a:t>
            </a:r>
          </a:p>
          <a:p>
            <a:pPr>
              <a:lnSpc>
                <a:spcPct val="80000"/>
              </a:lnSpc>
              <a:buFont typeface="Wingdings" pitchFamily="2" charset="2"/>
              <a:buChar char="§"/>
              <a:defRPr/>
            </a:pPr>
            <a:r>
              <a:rPr lang="en" sz="2000" dirty="0"/>
              <a:t>creatinine: 96 mmol/l,</a:t>
            </a:r>
          </a:p>
          <a:p>
            <a:pPr>
              <a:lnSpc>
                <a:spcPct val="80000"/>
              </a:lnSpc>
              <a:buFont typeface="Wingdings" pitchFamily="2" charset="2"/>
              <a:buChar char="§"/>
              <a:defRPr/>
            </a:pPr>
            <a:r>
              <a:rPr lang="en" sz="2000" dirty="0"/>
              <a:t>glycemia: 4.9 mmol/l,</a:t>
            </a:r>
          </a:p>
          <a:p>
            <a:pPr>
              <a:lnSpc>
                <a:spcPct val="80000"/>
              </a:lnSpc>
              <a:buFont typeface="Wingdings" pitchFamily="2" charset="2"/>
              <a:buChar char="§"/>
              <a:defRPr/>
            </a:pPr>
            <a:r>
              <a:rPr lang="en" sz="2000" dirty="0"/>
              <a:t>bilirubin (total): </a:t>
            </a:r>
            <a:r>
              <a:rPr lang="en" sz="2000" b="1" dirty="0"/>
              <a:t>112 micromol/l,</a:t>
            </a:r>
          </a:p>
          <a:p>
            <a:pPr>
              <a:lnSpc>
                <a:spcPct val="80000"/>
              </a:lnSpc>
              <a:buFont typeface="Wingdings" pitchFamily="2" charset="2"/>
              <a:buChar char="§"/>
              <a:defRPr/>
            </a:pPr>
            <a:r>
              <a:rPr lang="en" sz="2000" dirty="0"/>
              <a:t>bilirubin (direct): </a:t>
            </a:r>
            <a:r>
              <a:rPr lang="en" sz="2000" b="1" dirty="0"/>
              <a:t>74 micromol/l,</a:t>
            </a:r>
          </a:p>
          <a:p>
            <a:pPr>
              <a:lnSpc>
                <a:spcPct val="80000"/>
              </a:lnSpc>
              <a:buFont typeface="Wingdings" pitchFamily="2" charset="2"/>
              <a:buChar char="§"/>
              <a:defRPr/>
            </a:pPr>
            <a:r>
              <a:rPr lang="en" sz="2000" dirty="0"/>
              <a:t>S-AST: </a:t>
            </a:r>
            <a:r>
              <a:rPr lang="en" sz="2000" b="1" dirty="0"/>
              <a:t>1385 U/l,</a:t>
            </a:r>
          </a:p>
          <a:p>
            <a:pPr>
              <a:lnSpc>
                <a:spcPct val="80000"/>
              </a:lnSpc>
              <a:buFont typeface="Wingdings" pitchFamily="2" charset="2"/>
              <a:buChar char="§"/>
              <a:defRPr/>
            </a:pPr>
            <a:r>
              <a:rPr lang="en" sz="2000" dirty="0"/>
              <a:t>S-ALT: </a:t>
            </a:r>
            <a:r>
              <a:rPr lang="en" sz="2000" b="1" dirty="0"/>
              <a:t>1876 U/l </a:t>
            </a:r>
            <a:r>
              <a:rPr lang="en" sz="2000" dirty="0"/>
              <a:t>,</a:t>
            </a:r>
          </a:p>
          <a:p>
            <a:pPr>
              <a:lnSpc>
                <a:spcPct val="80000"/>
              </a:lnSpc>
              <a:buFont typeface="Wingdings" pitchFamily="2" charset="2"/>
              <a:buChar char="§"/>
              <a:defRPr/>
            </a:pPr>
            <a:r>
              <a:rPr lang="en" sz="2000" dirty="0"/>
              <a:t>Alkaline phosphatase: 145U/l</a:t>
            </a:r>
          </a:p>
          <a:p>
            <a:pPr>
              <a:lnSpc>
                <a:spcPct val="80000"/>
              </a:lnSpc>
              <a:buFont typeface="Wingdings" pitchFamily="2" charset="2"/>
              <a:buChar char="§"/>
              <a:defRPr/>
            </a:pPr>
            <a:r>
              <a:rPr lang="en" sz="2000" dirty="0"/>
              <a:t>Gamma-glutamyl transpeptidase: </a:t>
            </a:r>
            <a:r>
              <a:rPr lang="en" sz="2000" b="1" dirty="0"/>
              <a:t>156U/l</a:t>
            </a:r>
          </a:p>
          <a:p>
            <a:pPr>
              <a:lnSpc>
                <a:spcPct val="80000"/>
              </a:lnSpc>
              <a:buFont typeface="Wingdings" pitchFamily="2" charset="2"/>
              <a:buChar char="§"/>
              <a:defRPr/>
            </a:pPr>
            <a:r>
              <a:rPr lang="en" sz="2000" dirty="0"/>
              <a:t>Albumins: 45 g/l, globulins 38 g/l</a:t>
            </a:r>
          </a:p>
          <a:p>
            <a:pPr>
              <a:lnSpc>
                <a:spcPct val="80000"/>
              </a:lnSpc>
              <a:buFont typeface="Wingdings" pitchFamily="2" charset="2"/>
              <a:buChar char="§"/>
              <a:defRPr/>
            </a:pPr>
            <a:r>
              <a:rPr lang="en" sz="2000" dirty="0"/>
              <a:t>Prothrombin time: 14.5” (68%); INR: 1.2</a:t>
            </a:r>
            <a:endParaRPr lang="en-US" sz="2000" dirty="0">
              <a:effectLst/>
            </a:endParaRPr>
          </a:p>
          <a:p>
            <a:pPr eaLnBrk="1" hangingPunct="1">
              <a:lnSpc>
                <a:spcPct val="80000"/>
              </a:lnSpc>
              <a:buFontTx/>
              <a:buNone/>
              <a:defRPr/>
            </a:pPr>
            <a:endParaRPr lang="en-US" sz="2400" dirty="0">
              <a:solidFill>
                <a:srgbClr val="FFFF00"/>
              </a:solidFill>
            </a:endParaRPr>
          </a:p>
        </p:txBody>
      </p: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088" y="549275"/>
            <a:ext cx="7200900" cy="892175"/>
          </a:xfr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a:lstStyle/>
          <a:p>
            <a:pPr eaLnBrk="1" hangingPunct="1">
              <a:defRPr/>
            </a:pPr>
            <a:r>
              <a:rPr lang="en" sz="2400" b="1" dirty="0">
                <a:solidFill>
                  <a:schemeClr val="tx1"/>
                </a:solidFill>
                <a:latin typeface="+mj-lt"/>
              </a:rPr>
              <a:t>The start treatment HIV infections</a:t>
            </a:r>
            <a:endParaRPr lang="en-US" sz="2400" b="1" dirty="0">
              <a:solidFill>
                <a:schemeClr val="tx1"/>
              </a:solidFill>
              <a:latin typeface="+mj-lt"/>
            </a:endParaRPr>
          </a:p>
        </p:txBody>
      </p:sp>
      <p:sp>
        <p:nvSpPr>
          <p:cNvPr id="12293" name="Content Placeholder 2"/>
          <p:cNvSpPr>
            <a:spLocks noGrp="1"/>
          </p:cNvSpPr>
          <p:nvPr>
            <p:ph sz="half" idx="1"/>
          </p:nvPr>
        </p:nvSpPr>
        <p:spPr>
          <a:xfrm>
            <a:off x="0" y="1676400"/>
            <a:ext cx="9144000" cy="4419600"/>
          </a:xfrm>
        </p:spPr>
        <p:txBody>
          <a:bodyPr/>
          <a:lstStyle/>
          <a:p>
            <a:pPr eaLnBrk="1" hangingPunct="1">
              <a:buFont typeface="Arial" charset="0"/>
              <a:buNone/>
            </a:pPr>
            <a:endParaRPr lang="en-US" sz="2000" dirty="0">
              <a:latin typeface="Tahoma" charset="0"/>
              <a:cs typeface="Tahoma" charset="0"/>
            </a:endParaRPr>
          </a:p>
          <a:p>
            <a:pPr eaLnBrk="1" hangingPunct="1"/>
            <a:r>
              <a:rPr lang="en" sz="2000" dirty="0">
                <a:latin typeface="+mj-lt"/>
                <a:cs typeface="Tahoma" charset="0"/>
              </a:rPr>
              <a:t>1987. Zidovudin (AZT)</a:t>
            </a:r>
          </a:p>
          <a:p>
            <a:pPr eaLnBrk="1" hangingPunct="1">
              <a:buFont typeface="Arial" charset="0"/>
              <a:buNone/>
            </a:pPr>
            <a:endParaRPr lang="en-US" sz="2000" dirty="0">
              <a:latin typeface="+mj-lt"/>
              <a:cs typeface="Tahoma" charset="0"/>
            </a:endParaRPr>
          </a:p>
          <a:p>
            <a:pPr eaLnBrk="1" hangingPunct="1"/>
            <a:r>
              <a:rPr lang="en" sz="2000" dirty="0">
                <a:latin typeface="+mj-lt"/>
                <a:cs typeface="Tahoma" charset="0"/>
              </a:rPr>
              <a:t>1991-1994 Didanosine, Stavudine</a:t>
            </a:r>
          </a:p>
          <a:p>
            <a:pPr eaLnBrk="1" hangingPunct="1"/>
            <a:endParaRPr lang="en-US" sz="2000" dirty="0">
              <a:latin typeface="+mj-lt"/>
              <a:cs typeface="Tahoma" charset="0"/>
            </a:endParaRPr>
          </a:p>
          <a:p>
            <a:pPr eaLnBrk="1" hangingPunct="1"/>
            <a:r>
              <a:rPr lang="en" sz="2000" dirty="0">
                <a:latin typeface="+mj-lt"/>
                <a:cs typeface="Tahoma" charset="0"/>
              </a:rPr>
              <a:t>1995. </a:t>
            </a:r>
            <a:r>
              <a:rPr lang="en" sz="2000" dirty="0" smtClean="0">
                <a:latin typeface="+mj-lt"/>
                <a:cs typeface="Tahoma" charset="0"/>
              </a:rPr>
              <a:t>protease inhibitors </a:t>
            </a:r>
            <a:r>
              <a:rPr lang="en" sz="2000" dirty="0">
                <a:latin typeface="+mj-lt"/>
                <a:cs typeface="Tahoma" charset="0"/>
              </a:rPr>
              <a:t>(Saquinavir, Ritonavir, Indinavir)</a:t>
            </a:r>
          </a:p>
          <a:p>
            <a:pPr eaLnBrk="1" hangingPunct="1"/>
            <a:endParaRPr lang="en-US" sz="2000" dirty="0">
              <a:latin typeface="+mj-lt"/>
              <a:cs typeface="Tahoma" charset="0"/>
            </a:endParaRPr>
          </a:p>
          <a:p>
            <a:pPr eaLnBrk="1" hangingPunct="1"/>
            <a:r>
              <a:rPr lang="en" sz="2000" dirty="0">
                <a:latin typeface="+mj-lt"/>
                <a:cs typeface="Tahoma" charset="0"/>
              </a:rPr>
              <a:t>1996 "AIDS cocktail" sensation and start her _ </a:t>
            </a:r>
            <a:r>
              <a:rPr lang="en" sz="2000" dirty="0" smtClean="0">
                <a:latin typeface="+mj-lt"/>
                <a:cs typeface="Tahoma" charset="0"/>
              </a:rPr>
              <a:t>combined </a:t>
            </a:r>
            <a:r>
              <a:rPr lang="en" sz="2000" dirty="0">
                <a:latin typeface="+mj-lt"/>
                <a:cs typeface="Tahoma" charset="0"/>
              </a:rPr>
              <a:t>and not therapy _ _ _ _ _ _ _</a:t>
            </a:r>
            <a:r>
              <a:rPr lang="en" sz="2000" dirty="0">
                <a:latin typeface="Cambria" pitchFamily="18" charset="0"/>
                <a:cs typeface="Tahoma" charset="0"/>
              </a:rPr>
              <a:t> </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a:solidFill>
            <a:schemeClr val="bg1"/>
          </a:solidFill>
          <a:ln>
            <a:solidFill>
              <a:schemeClr val="bg1"/>
            </a:solidFill>
          </a:ln>
        </p:spPr>
        <p:style>
          <a:lnRef idx="0">
            <a:scrgbClr r="0" g="0" b="0"/>
          </a:lnRef>
          <a:fillRef idx="1003">
            <a:schemeClr val="lt1"/>
          </a:fillRef>
          <a:effectRef idx="0">
            <a:scrgbClr r="0" g="0" b="0"/>
          </a:effectRef>
          <a:fontRef idx="major"/>
        </p:style>
        <p:txBody>
          <a:bodyPr>
            <a:normAutofit/>
          </a:bodyPr>
          <a:lstStyle/>
          <a:p>
            <a:pPr>
              <a:defRPr/>
            </a:pPr>
            <a:r>
              <a:rPr lang="en" sz="2400" b="1" dirty="0"/>
              <a:t>HIV infection </a:t>
            </a:r>
            <a:r>
              <a:rPr lang="en" sz="2400" b="1" dirty="0" smtClean="0"/>
              <a:t>today</a:t>
            </a:r>
            <a:endParaRPr lang="en-US" sz="2400" b="1" dirty="0"/>
          </a:p>
        </p:txBody>
      </p:sp>
      <p:sp>
        <p:nvSpPr>
          <p:cNvPr id="13317" name="Content Placeholder 2"/>
          <p:cNvSpPr>
            <a:spLocks noGrp="1"/>
          </p:cNvSpPr>
          <p:nvPr>
            <p:ph sz="half" idx="1"/>
          </p:nvPr>
        </p:nvSpPr>
        <p:spPr>
          <a:xfrm>
            <a:off x="457200" y="1600200"/>
            <a:ext cx="5410200" cy="5257800"/>
          </a:xfrm>
        </p:spPr>
        <p:txBody>
          <a:bodyPr/>
          <a:lstStyle/>
          <a:p>
            <a:r>
              <a:rPr lang="en" sz="2000" dirty="0" err="1">
                <a:latin typeface="+mj-lt"/>
              </a:rPr>
              <a:t>Today</a:t>
            </a:r>
            <a:r>
              <a:rPr lang="en" sz="2000" dirty="0">
                <a:latin typeface="+mj-lt"/>
              </a:rPr>
              <a:t> </a:t>
            </a:r>
            <a:r>
              <a:rPr lang="en" sz="2000" dirty="0" err="1">
                <a:latin typeface="+mj-lt"/>
              </a:rPr>
              <a:t>there are </a:t>
            </a:r>
            <a:r>
              <a:rPr lang="en" sz="2000" dirty="0">
                <a:latin typeface="+mj-lt"/>
              </a:rPr>
              <a:t>6 </a:t>
            </a:r>
            <a:r>
              <a:rPr lang="en" sz="2000" dirty="0" err="1">
                <a:latin typeface="+mj-lt"/>
              </a:rPr>
              <a:t>groups</a:t>
            </a:r>
            <a:r>
              <a:rPr lang="en" sz="2000" dirty="0">
                <a:latin typeface="+mj-lt"/>
              </a:rPr>
              <a:t> </a:t>
            </a:r>
            <a:r>
              <a:rPr lang="en" sz="2000" dirty="0" err="1">
                <a:latin typeface="+mj-lt"/>
              </a:rPr>
              <a:t>antiretrovirals</a:t>
            </a:r>
            <a:r>
              <a:rPr lang="en" sz="2000" dirty="0">
                <a:latin typeface="+mj-lt"/>
              </a:rPr>
              <a:t> </a:t>
            </a:r>
            <a:r>
              <a:rPr lang="en" sz="2000" dirty="0" err="1">
                <a:latin typeface="+mj-lt"/>
              </a:rPr>
              <a:t>medicines</a:t>
            </a:r>
            <a:endParaRPr lang="en-US" sz="2000" dirty="0">
              <a:latin typeface="+mj-lt"/>
            </a:endParaRPr>
          </a:p>
          <a:p>
            <a:pPr>
              <a:buFont typeface="Arial" charset="0"/>
              <a:buNone/>
            </a:pPr>
            <a:endParaRPr lang="en-US" sz="2000" dirty="0">
              <a:latin typeface="+mj-lt"/>
            </a:endParaRPr>
          </a:p>
          <a:p>
            <a:r>
              <a:rPr lang="en" sz="2000" dirty="0" err="1">
                <a:latin typeface="+mj-lt"/>
              </a:rPr>
              <a:t>Exists</a:t>
            </a:r>
            <a:r>
              <a:rPr lang="en" sz="2000" dirty="0">
                <a:latin typeface="+mj-lt"/>
              </a:rPr>
              <a:t> </a:t>
            </a:r>
            <a:r>
              <a:rPr lang="en" sz="2000" dirty="0" err="1">
                <a:latin typeface="+mj-lt"/>
              </a:rPr>
              <a:t>over </a:t>
            </a:r>
            <a:r>
              <a:rPr lang="en" sz="2000" dirty="0">
                <a:latin typeface="+mj-lt"/>
              </a:rPr>
              <a:t>30 </a:t>
            </a:r>
            <a:r>
              <a:rPr lang="en" sz="2000" dirty="0" err="1">
                <a:latin typeface="+mj-lt"/>
              </a:rPr>
              <a:t>different ones</a:t>
            </a:r>
            <a:r>
              <a:rPr lang="en" sz="2000" dirty="0">
                <a:latin typeface="+mj-lt"/>
              </a:rPr>
              <a:t> </a:t>
            </a:r>
            <a:r>
              <a:rPr lang="en" sz="2000" dirty="0" err="1">
                <a:latin typeface="+mj-lt"/>
              </a:rPr>
              <a:t>medicines</a:t>
            </a:r>
            <a:r>
              <a:rPr lang="en" sz="2000" dirty="0">
                <a:latin typeface="+mj-lt"/>
              </a:rPr>
              <a:t> </a:t>
            </a:r>
            <a:r>
              <a:rPr lang="en" sz="2000" dirty="0" err="1">
                <a:latin typeface="+mj-lt"/>
              </a:rPr>
              <a:t>which one</a:t>
            </a:r>
            <a:r>
              <a:rPr lang="en" sz="2000" dirty="0">
                <a:latin typeface="+mj-lt"/>
              </a:rPr>
              <a:t> </a:t>
            </a:r>
            <a:r>
              <a:rPr lang="en" sz="2000" dirty="0" err="1">
                <a:latin typeface="+mj-lt"/>
              </a:rPr>
              <a:t>se</a:t>
            </a:r>
            <a:r>
              <a:rPr lang="en" sz="2000" dirty="0">
                <a:latin typeface="+mj-lt"/>
              </a:rPr>
              <a:t> </a:t>
            </a:r>
            <a:r>
              <a:rPr lang="en" sz="2000" dirty="0" err="1">
                <a:latin typeface="+mj-lt"/>
              </a:rPr>
              <a:t>they give</a:t>
            </a:r>
            <a:r>
              <a:rPr lang="en" sz="2000" dirty="0">
                <a:latin typeface="+mj-lt"/>
              </a:rPr>
              <a:t> </a:t>
            </a:r>
            <a:r>
              <a:rPr lang="en" sz="2000" dirty="0" err="1">
                <a:latin typeface="+mj-lt"/>
              </a:rPr>
              <a:t>combined</a:t>
            </a:r>
            <a:endParaRPr lang="en-US" sz="2000" dirty="0">
              <a:latin typeface="+mj-lt"/>
            </a:endParaRPr>
          </a:p>
          <a:p>
            <a:pPr>
              <a:buFont typeface="Arial" charset="0"/>
              <a:buNone/>
            </a:pPr>
            <a:endParaRPr lang="en-US" sz="2000" dirty="0">
              <a:latin typeface="+mj-lt"/>
            </a:endParaRPr>
          </a:p>
          <a:p>
            <a:r>
              <a:rPr lang="en" sz="2000" dirty="0" err="1">
                <a:latin typeface="+mj-lt"/>
              </a:rPr>
              <a:t>Usually</a:t>
            </a:r>
            <a:r>
              <a:rPr lang="en" sz="2000" dirty="0">
                <a:latin typeface="+mj-lt"/>
              </a:rPr>
              <a:t> </a:t>
            </a:r>
            <a:r>
              <a:rPr lang="en" sz="2000" dirty="0" err="1">
                <a:latin typeface="+mj-lt"/>
              </a:rPr>
              <a:t>is</a:t>
            </a:r>
            <a:r>
              <a:rPr lang="en" sz="2000" dirty="0">
                <a:latin typeface="+mj-lt"/>
              </a:rPr>
              <a:t> </a:t>
            </a:r>
            <a:r>
              <a:rPr lang="en" sz="2000" dirty="0" err="1">
                <a:latin typeface="+mj-lt"/>
              </a:rPr>
              <a:t>to the patient</a:t>
            </a:r>
            <a:r>
              <a:rPr lang="en" sz="2000" dirty="0">
                <a:latin typeface="+mj-lt"/>
              </a:rPr>
              <a:t> </a:t>
            </a:r>
            <a:r>
              <a:rPr lang="en" sz="2000" dirty="0" err="1">
                <a:latin typeface="+mj-lt"/>
              </a:rPr>
              <a:t>prescribed</a:t>
            </a:r>
            <a:r>
              <a:rPr lang="en" sz="2000" dirty="0">
                <a:latin typeface="+mj-lt"/>
              </a:rPr>
              <a:t> </a:t>
            </a:r>
            <a:r>
              <a:rPr lang="en" sz="2000" dirty="0" err="1">
                <a:latin typeface="+mj-lt"/>
              </a:rPr>
              <a:t>one</a:t>
            </a:r>
            <a:r>
              <a:rPr lang="en" sz="2000" dirty="0">
                <a:latin typeface="+mj-lt"/>
              </a:rPr>
              <a:t> </a:t>
            </a:r>
            <a:r>
              <a:rPr lang="en" sz="2000" dirty="0" err="1">
                <a:latin typeface="+mj-lt"/>
              </a:rPr>
              <a:t>or</a:t>
            </a:r>
            <a:r>
              <a:rPr lang="en" sz="2000" dirty="0">
                <a:latin typeface="+mj-lt"/>
              </a:rPr>
              <a:t> </a:t>
            </a:r>
            <a:r>
              <a:rPr lang="en" sz="2000" dirty="0" err="1">
                <a:latin typeface="+mj-lt"/>
              </a:rPr>
              <a:t>a few</a:t>
            </a:r>
            <a:r>
              <a:rPr lang="en" sz="2000" dirty="0">
                <a:latin typeface="+mj-lt"/>
              </a:rPr>
              <a:t> </a:t>
            </a:r>
            <a:r>
              <a:rPr lang="en" sz="2000" dirty="0" err="1">
                <a:latin typeface="+mj-lt"/>
              </a:rPr>
              <a:t>tablet</a:t>
            </a:r>
            <a:r>
              <a:rPr lang="en" sz="2000" dirty="0">
                <a:latin typeface="+mj-lt"/>
              </a:rPr>
              <a:t> </a:t>
            </a:r>
            <a:r>
              <a:rPr lang="en" sz="2000" dirty="0" err="1">
                <a:latin typeface="+mj-lt"/>
              </a:rPr>
              <a:t>in </a:t>
            </a:r>
            <a:r>
              <a:rPr lang="en" sz="2000" dirty="0">
                <a:latin typeface="+mj-lt"/>
              </a:rPr>
              <a:t>24 </a:t>
            </a:r>
            <a:r>
              <a:rPr lang="en" sz="2000" dirty="0" err="1">
                <a:latin typeface="+mj-lt"/>
              </a:rPr>
              <a:t>hours</a:t>
            </a:r>
            <a:endParaRPr lang="en-US" sz="2000" dirty="0">
              <a:latin typeface="+mj-lt"/>
            </a:endParaRPr>
          </a:p>
          <a:p>
            <a:pPr>
              <a:buFont typeface="Arial" charset="0"/>
              <a:buNone/>
            </a:pPr>
            <a:endParaRPr lang="en-US" sz="2000" dirty="0">
              <a:latin typeface="+mj-lt"/>
            </a:endParaRPr>
          </a:p>
          <a:p>
            <a:r>
              <a:rPr lang="en" sz="2000" dirty="0" err="1">
                <a:latin typeface="+mj-lt"/>
              </a:rPr>
              <a:t>Therapy</a:t>
            </a:r>
            <a:r>
              <a:rPr lang="en" sz="2000" dirty="0">
                <a:latin typeface="+mj-lt"/>
              </a:rPr>
              <a:t> </a:t>
            </a:r>
            <a:r>
              <a:rPr lang="en" sz="2000" dirty="0" err="1">
                <a:latin typeface="+mj-lt"/>
              </a:rPr>
              <a:t>is</a:t>
            </a:r>
            <a:r>
              <a:rPr lang="en" sz="2000" dirty="0">
                <a:latin typeface="+mj-lt"/>
              </a:rPr>
              <a:t> </a:t>
            </a:r>
            <a:r>
              <a:rPr lang="en" sz="2000" dirty="0" err="1">
                <a:latin typeface="+mj-lt"/>
              </a:rPr>
              <a:t>available</a:t>
            </a:r>
            <a:r>
              <a:rPr lang="en" sz="2000" dirty="0">
                <a:latin typeface="+mj-lt"/>
              </a:rPr>
              <a:t> </a:t>
            </a:r>
            <a:r>
              <a:rPr lang="en" sz="2000" dirty="0" err="1">
                <a:latin typeface="+mj-lt"/>
              </a:rPr>
              <a:t>to all</a:t>
            </a:r>
            <a:r>
              <a:rPr lang="en" sz="2000" dirty="0">
                <a:latin typeface="+mj-lt"/>
              </a:rPr>
              <a:t> </a:t>
            </a:r>
            <a:r>
              <a:rPr lang="en" sz="2000" dirty="0" err="1">
                <a:latin typeface="+mj-lt"/>
              </a:rPr>
              <a:t>which one</a:t>
            </a:r>
            <a:r>
              <a:rPr lang="en" sz="2000" dirty="0">
                <a:latin typeface="+mj-lt"/>
              </a:rPr>
              <a:t> </a:t>
            </a:r>
            <a:r>
              <a:rPr lang="en" sz="2000" dirty="0" err="1">
                <a:latin typeface="+mj-lt"/>
              </a:rPr>
              <a:t>have got</a:t>
            </a:r>
            <a:r>
              <a:rPr lang="en" sz="2000" dirty="0">
                <a:latin typeface="+mj-lt"/>
              </a:rPr>
              <a:t> </a:t>
            </a:r>
            <a:r>
              <a:rPr lang="en" sz="2000" dirty="0" err="1">
                <a:latin typeface="+mj-lt"/>
              </a:rPr>
              <a:t>health</a:t>
            </a:r>
            <a:r>
              <a:rPr lang="en" sz="2000" dirty="0">
                <a:latin typeface="+mj-lt"/>
              </a:rPr>
              <a:t> </a:t>
            </a:r>
            <a:r>
              <a:rPr lang="en" sz="2000" dirty="0" err="1">
                <a:latin typeface="+mj-lt"/>
              </a:rPr>
              <a:t>insurance</a:t>
            </a:r>
            <a:endParaRPr lang="en-US" sz="2000" dirty="0">
              <a:latin typeface="+mj-lt"/>
            </a:endParaRPr>
          </a:p>
          <a:p>
            <a:endParaRPr lang="en-US" sz="2000" dirty="0">
              <a:latin typeface="+mj-lt"/>
            </a:endParaRPr>
          </a:p>
          <a:p>
            <a:r>
              <a:rPr lang="en" sz="2000" dirty="0" err="1">
                <a:latin typeface="+mj-lt"/>
              </a:rPr>
              <a:t>Free</a:t>
            </a:r>
            <a:r>
              <a:rPr lang="en" sz="2000" dirty="0">
                <a:latin typeface="+mj-lt"/>
              </a:rPr>
              <a:t> </a:t>
            </a:r>
            <a:r>
              <a:rPr lang="en" sz="2000" dirty="0" err="1">
                <a:latin typeface="+mj-lt"/>
              </a:rPr>
              <a:t>is </a:t>
            </a:r>
            <a:r>
              <a:rPr lang="en" sz="2000" dirty="0">
                <a:latin typeface="+mj-lt"/>
              </a:rPr>
              <a:t>in </a:t>
            </a:r>
            <a:r>
              <a:rPr lang="en" sz="2000" dirty="0" err="1">
                <a:latin typeface="+mj-lt"/>
              </a:rPr>
              <a:t>ours</a:t>
            </a:r>
            <a:r>
              <a:rPr lang="en" sz="2000" dirty="0">
                <a:latin typeface="+mj-lt"/>
              </a:rPr>
              <a:t> </a:t>
            </a:r>
            <a:r>
              <a:rPr lang="en" sz="2000" dirty="0" err="1">
                <a:latin typeface="+mj-lt"/>
              </a:rPr>
              <a:t>the country</a:t>
            </a:r>
            <a:r>
              <a:rPr lang="en" sz="2000" dirty="0">
                <a:latin typeface="+mj-lt"/>
              </a:rPr>
              <a:t> </a:t>
            </a:r>
            <a:r>
              <a:rPr lang="en" sz="2000" dirty="0" err="1">
                <a:latin typeface="+mj-lt"/>
              </a:rPr>
              <a:t>For</a:t>
            </a:r>
            <a:r>
              <a:rPr lang="en" sz="2000" dirty="0">
                <a:latin typeface="+mj-lt"/>
              </a:rPr>
              <a:t> </a:t>
            </a:r>
            <a:r>
              <a:rPr lang="en" sz="2000" dirty="0" err="1">
                <a:latin typeface="+mj-lt"/>
              </a:rPr>
              <a:t>all</a:t>
            </a:r>
            <a:r>
              <a:rPr lang="en" sz="2000" dirty="0">
                <a:latin typeface="+mj-lt"/>
              </a:rPr>
              <a:t> </a:t>
            </a:r>
            <a:r>
              <a:rPr lang="en" sz="2000" dirty="0" err="1">
                <a:latin typeface="+mj-lt"/>
              </a:rPr>
              <a:t>patients</a:t>
            </a:r>
            <a:endParaRPr lang="en-US" sz="2000" dirty="0">
              <a:latin typeface="+mj-lt"/>
            </a:endParaRPr>
          </a:p>
        </p:txBody>
      </p:sp>
      <p:pic>
        <p:nvPicPr>
          <p:cNvPr id="6" name="Content Placeholder 5" descr="111.jpg"/>
          <p:cNvPicPr>
            <a:picLocks noGrp="1" noChangeAspect="1"/>
          </p:cNvPicPr>
          <p:nvPr>
            <p:ph sz="half" idx="2"/>
          </p:nvPr>
        </p:nvPicPr>
        <p:blipFill>
          <a:blip r:embed="rId2" cstate="print"/>
          <a:stretch>
            <a:fillRect/>
          </a:stretch>
        </p:blipFill>
        <p:spPr>
          <a:xfrm>
            <a:off x="5943600" y="3429000"/>
            <a:ext cx="2990850" cy="1524000"/>
          </a:xfrm>
          <a:prstGeom prst="roundRect">
            <a:avLst>
              <a:gd name="adj" fmla="val 16667"/>
            </a:avLst>
          </a:prstGeom>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82" name="Rectangle 2"/>
          <p:cNvSpPr>
            <a:spLocks noGrp="1" noChangeArrowheads="1"/>
          </p:cNvSpPr>
          <p:nvPr>
            <p:ph type="body" idx="1"/>
          </p:nvPr>
        </p:nvSpPr>
        <p:spPr>
          <a:xfrm>
            <a:off x="457200" y="260350"/>
            <a:ext cx="8229600" cy="6597650"/>
          </a:xfrm>
        </p:spPr>
        <p:txBody>
          <a:bodyPr/>
          <a:lstStyle/>
          <a:p>
            <a:pPr eaLnBrk="1" hangingPunct="1">
              <a:buFont typeface="Wingdings" pitchFamily="2" charset="2"/>
              <a:buNone/>
              <a:defRPr/>
            </a:pPr>
            <a:endParaRPr lang="sr-Latn-CS" dirty="0">
              <a:solidFill>
                <a:srgbClr val="66FF33"/>
              </a:solidFill>
            </a:endParaRPr>
          </a:p>
          <a:p>
            <a:pPr>
              <a:buNone/>
              <a:defRPr/>
            </a:pPr>
            <a:r>
              <a:rPr lang="en" sz="2000" b="1" dirty="0"/>
              <a:t>Serological diagnosis</a:t>
            </a:r>
          </a:p>
          <a:p>
            <a:pPr>
              <a:buNone/>
              <a:defRPr/>
            </a:pPr>
            <a:r>
              <a:rPr lang="en" sz="2000" dirty="0" smtClean="0"/>
              <a:t>Anti- HCV </a:t>
            </a:r>
            <a:r>
              <a:rPr lang="en" sz="2000" dirty="0"/>
              <a:t>Ø ( ELISA)</a:t>
            </a:r>
          </a:p>
          <a:p>
            <a:pPr>
              <a:buNone/>
              <a:defRPr/>
            </a:pPr>
            <a:r>
              <a:rPr lang="en" sz="2000" dirty="0" smtClean="0"/>
              <a:t>HBsAg </a:t>
            </a:r>
            <a:r>
              <a:rPr lang="en" sz="2000" dirty="0"/>
              <a:t>Ø, anti </a:t>
            </a:r>
            <a:r>
              <a:rPr lang="en" sz="2000" dirty="0" smtClean="0"/>
              <a:t>HBC IgM </a:t>
            </a:r>
            <a:r>
              <a:rPr lang="en" sz="2000" dirty="0"/>
              <a:t>ABOUT</a:t>
            </a:r>
          </a:p>
          <a:p>
            <a:pPr>
              <a:buNone/>
              <a:defRPr/>
            </a:pPr>
            <a:r>
              <a:rPr lang="en" sz="2000" dirty="0" smtClean="0"/>
              <a:t>anti HAB IgM </a:t>
            </a:r>
            <a:r>
              <a:rPr lang="en" sz="2000" dirty="0"/>
              <a:t>+</a:t>
            </a:r>
          </a:p>
          <a:p>
            <a:pPr>
              <a:buFont typeface="Wingdings" pitchFamily="2" charset="2"/>
              <a:buChar char="§"/>
              <a:defRPr/>
            </a:pPr>
            <a:endParaRPr lang="sr-Cyrl-RS" sz="2400" dirty="0"/>
          </a:p>
          <a:p>
            <a:pPr>
              <a:buNone/>
              <a:defRPr/>
            </a:pPr>
            <a:r>
              <a:rPr lang="en" sz="2000" b="1" dirty="0"/>
              <a:t>Additional diagnostics</a:t>
            </a:r>
          </a:p>
          <a:p>
            <a:pPr marL="0" indent="0">
              <a:buNone/>
              <a:defRPr/>
            </a:pPr>
            <a:r>
              <a:rPr lang="en" sz="2000" dirty="0"/>
              <a:t>Abdominal echo: Pancreas of homogeneous echo structure. Liver kk diameter 154mm, homogeneous, hypoechoic echo structure. Gallbladder of reduced volume, "crumpled", "patchy", thickened wall up to 12mm. Portal vein 10 mm. The bile ducts are not dilated. Spleen diameter 115mm, homogeneous. There is no free fluid in the abdomen.</a:t>
            </a:r>
            <a:endParaRPr lang="sr-Latn-CS" sz="2000"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755650" y="2551797"/>
            <a:ext cx="7704138" cy="646331"/>
          </a:xfrm>
          <a:prstGeom prst="rect">
            <a:avLst/>
          </a:prstGeom>
          <a:noFill/>
          <a:ln w="9525">
            <a:noFill/>
            <a:miter lim="800000"/>
            <a:headEnd/>
            <a:tailEnd/>
          </a:ln>
        </p:spPr>
        <p:txBody>
          <a:bodyPr anchor="ctr">
            <a:spAutoFit/>
          </a:bodyPr>
          <a:lstStyle/>
          <a:p>
            <a:r>
              <a:rPr lang="en" altLang="en-US" sz="3600" b="1" dirty="0" smtClean="0">
                <a:latin typeface="+mj-lt"/>
              </a:rPr>
              <a:t>QUESTIONS, ANSWERS AND COMMENTS</a:t>
            </a:r>
            <a:endParaRPr lang="sr-Latn-CS" altLang="en-US" sz="3600" b="1" dirty="0">
              <a:latin typeface="+mj-lt"/>
            </a:endParaRPr>
          </a:p>
        </p:txBody>
      </p:sp>
    </p:spTree>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1502</TotalTime>
  <Words>2905</Words>
  <Application>Microsoft Office PowerPoint</Application>
  <PresentationFormat>On-screen Show (4:3)</PresentationFormat>
  <Paragraphs>548</Paragraphs>
  <Slides>71</Slides>
  <Notes>40</Notes>
  <HiddenSlides>0</HiddenSlides>
  <MMClips>0</MMClips>
  <ScaleCrop>false</ScaleCrop>
  <HeadingPairs>
    <vt:vector size="4" baseType="variant">
      <vt:variant>
        <vt:lpstr>Theme</vt:lpstr>
      </vt:variant>
      <vt:variant>
        <vt:i4>1</vt:i4>
      </vt:variant>
      <vt:variant>
        <vt:lpstr>Slide Titles</vt:lpstr>
      </vt:variant>
      <vt:variant>
        <vt:i4>71</vt:i4>
      </vt:variant>
    </vt:vector>
  </HeadingPairs>
  <TitlesOfParts>
    <vt:vector size="72" baseType="lpstr">
      <vt:lpstr>Office Theme</vt:lpstr>
      <vt:lpstr>Clinical and laboratory characteristics of patients with viral hepatitis and HIV. Therapy. Oral manifestations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What is HIV ?</vt:lpstr>
      <vt:lpstr>Slide 64</vt:lpstr>
      <vt:lpstr>Slide 65</vt:lpstr>
      <vt:lpstr>Slide 66</vt:lpstr>
      <vt:lpstr>HIV infection se not can carry over :</vt:lpstr>
      <vt:lpstr>Number those who died from AIDS during the 80s and the 90s  year past about Mr century</vt:lpstr>
      <vt:lpstr>Natural course of HIV infection</vt:lpstr>
      <vt:lpstr>The start treatment HIV infections</vt:lpstr>
      <vt:lpstr>HIV infection today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Клиничке и лабораторијске карактеристике оболелих од вирусних хепатитиса и HIV-a, терапија, оралне манифестације</dc:title>
  <dc:creator>Zeljko</dc:creator>
  <cp:lastModifiedBy>Zeljko</cp:lastModifiedBy>
  <cp:revision>5</cp:revision>
  <dcterms:created xsi:type="dcterms:W3CDTF">2024-01-30T21:34:41Z</dcterms:created>
  <dcterms:modified xsi:type="dcterms:W3CDTF">2024-02-18T12:57:33Z</dcterms:modified>
</cp:coreProperties>
</file>